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2"/>
  </p:notesMasterIdLst>
  <p:handoutMasterIdLst>
    <p:handoutMasterId r:id="rId43"/>
  </p:handoutMasterIdLst>
  <p:sldIdLst>
    <p:sldId id="854" r:id="rId5"/>
    <p:sldId id="1030" r:id="rId6"/>
    <p:sldId id="1031" r:id="rId7"/>
    <p:sldId id="861" r:id="rId8"/>
    <p:sldId id="1069" r:id="rId9"/>
    <p:sldId id="1068" r:id="rId10"/>
    <p:sldId id="1042" r:id="rId11"/>
    <p:sldId id="1043" r:id="rId12"/>
    <p:sldId id="1053" r:id="rId13"/>
    <p:sldId id="1044" r:id="rId14"/>
    <p:sldId id="1045" r:id="rId15"/>
    <p:sldId id="1046" r:id="rId16"/>
    <p:sldId id="1047" r:id="rId17"/>
    <p:sldId id="767" r:id="rId18"/>
    <p:sldId id="1048" r:id="rId19"/>
    <p:sldId id="1067" r:id="rId20"/>
    <p:sldId id="1050" r:id="rId21"/>
    <p:sldId id="1051" r:id="rId22"/>
    <p:sldId id="783" r:id="rId23"/>
    <p:sldId id="784" r:id="rId24"/>
    <p:sldId id="1052" r:id="rId25"/>
    <p:sldId id="1054" r:id="rId26"/>
    <p:sldId id="668" r:id="rId27"/>
    <p:sldId id="669" r:id="rId28"/>
    <p:sldId id="1061" r:id="rId29"/>
    <p:sldId id="1056" r:id="rId30"/>
    <p:sldId id="1057" r:id="rId31"/>
    <p:sldId id="1058" r:id="rId32"/>
    <p:sldId id="1059" r:id="rId33"/>
    <p:sldId id="271" r:id="rId34"/>
    <p:sldId id="278" r:id="rId35"/>
    <p:sldId id="1060" r:id="rId36"/>
    <p:sldId id="1063" r:id="rId37"/>
    <p:sldId id="1064" r:id="rId38"/>
    <p:sldId id="1065" r:id="rId39"/>
    <p:sldId id="1062" r:id="rId40"/>
    <p:sldId id="1066" r:id="rId4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860"/>
  </p:normalViewPr>
  <p:slideViewPr>
    <p:cSldViewPr snapToObjects="1">
      <p:cViewPr varScale="1">
        <p:scale>
          <a:sx n="212" d="100"/>
          <a:sy n="212" d="100"/>
        </p:scale>
        <p:origin x="648"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10/6/21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1992128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1614692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3322469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309446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2544596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118458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71403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270439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4097247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1089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5685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10/6/21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6690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10/6/21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10/6/21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20143296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1pPr>
            <a:lvl2pPr marL="0" marR="0" lvl="1" indent="15239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2pPr>
            <a:lvl3pPr marL="0" marR="0" lvl="2" indent="292093"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3pPr>
            <a:lvl4pPr marL="0" marR="0" lvl="3" indent="444489"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4pPr>
            <a:lvl5pPr marL="0" marR="0" lvl="4" indent="58418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5pPr>
            <a:lvl6pPr marL="0" marR="0" lvl="5" indent="736582"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6pPr>
            <a:lvl7pPr marL="0" marR="0" lvl="6" indent="888978"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7pPr>
            <a:lvl8pPr marL="0" marR="0" lvl="7" indent="1028675"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8pPr>
            <a:lvl9pPr marL="0" marR="0" lvl="8" indent="1181071"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900">
              <a:solidFill>
                <a:schemeClr val="dk2"/>
              </a:solidFill>
              <a:latin typeface="Arial"/>
              <a:ea typeface="Arial"/>
              <a:cs typeface="Arial"/>
              <a:sym typeface="Arial"/>
            </a:endParaRPr>
          </a:p>
        </p:txBody>
      </p:sp>
    </p:spTree>
    <p:extLst>
      <p:ext uri="{BB962C8B-B14F-4D97-AF65-F5344CB8AC3E}">
        <p14:creationId xmlns:p14="http://schemas.microsoft.com/office/powerpoint/2010/main" val="51264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90" r:id="rId8"/>
    <p:sldLayoutId id="2147493591" r:id="rId9"/>
    <p:sldLayoutId id="2147493592"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mozilla.org/en-US/docs/Web/Security/Same-origin_policy" TargetMode="External"/><Relationship Id="rId2" Type="http://schemas.openxmlformats.org/officeDocument/2006/relationships/hyperlink" Target="https://developer.mozilla.org/en-US/docs/Web/API/Fetch_API" TargetMode="Externa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Hypermedia"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22.png"/><Relationship Id="rId3" Type="http://schemas.openxmlformats.org/officeDocument/2006/relationships/image" Target="../media/image1.emf"/><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5: </a:t>
            </a:r>
            <a:r>
              <a:rPr lang="en-US" altLang="en-US" sz="3200" i="1" strike="sngStrike" dirty="0">
                <a:solidFill>
                  <a:srgbClr val="FFFF00"/>
                </a:solidFill>
              </a:rPr>
              <a:t>APIGW</a:t>
            </a:r>
            <a:r>
              <a:rPr lang="en-US" altLang="en-US" sz="3200" i="1" dirty="0">
                <a:solidFill>
                  <a:srgbClr val="FFFF00"/>
                </a:solidFill>
              </a:rPr>
              <a:t>, Lambda, SSO, Events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FFD2B-D7E6-1947-85A2-16933777365F}"/>
              </a:ext>
            </a:extLst>
          </p:cNvPr>
          <p:cNvSpPr>
            <a:spLocks noGrp="1"/>
          </p:cNvSpPr>
          <p:nvPr>
            <p:ph idx="1"/>
          </p:nvPr>
        </p:nvSpPr>
        <p:spPr>
          <a:xfrm>
            <a:off x="76200" y="552450"/>
            <a:ext cx="4800600" cy="4038600"/>
          </a:xfrm>
        </p:spPr>
        <p:txBody>
          <a:bodyPr/>
          <a:lstStyle/>
          <a:p>
            <a:r>
              <a:rPr lang="en-US" sz="1400" dirty="0"/>
              <a:t>“For security reasons, browsers restrict cross-origin HTTP requests initiated from scripts. For example, </a:t>
            </a:r>
            <a:r>
              <a:rPr lang="en-US" sz="1400" dirty="0" err="1"/>
              <a:t>XMLHttpRequest</a:t>
            </a:r>
            <a:r>
              <a:rPr lang="en-US" sz="1400" dirty="0"/>
              <a:t> and the </a:t>
            </a:r>
            <a:r>
              <a:rPr lang="en-US" sz="1400" u="sng" dirty="0">
                <a:hlinkClick r:id="rId2"/>
              </a:rPr>
              <a:t>Fetch API</a:t>
            </a:r>
            <a:r>
              <a:rPr lang="en-US" sz="1400" dirty="0"/>
              <a:t> follow the </a:t>
            </a:r>
            <a:r>
              <a:rPr lang="en-US" sz="1400" u="sng" dirty="0">
                <a:hlinkClick r:id="rId3"/>
              </a:rPr>
              <a:t>same-origin policy</a:t>
            </a:r>
            <a:r>
              <a:rPr lang="en-US" sz="1400" dirty="0"/>
              <a:t>. This means that a web application using those APIs can only request resources from the same origin the application was loaded from unless the response from other origins includes the right CORS headers.”</a:t>
            </a:r>
          </a:p>
          <a:p>
            <a:endParaRPr lang="en-US" sz="1400" dirty="0"/>
          </a:p>
        </p:txBody>
      </p:sp>
      <p:sp>
        <p:nvSpPr>
          <p:cNvPr id="3" name="Title 2">
            <a:extLst>
              <a:ext uri="{FF2B5EF4-FFF2-40B4-BE49-F238E27FC236}">
                <a16:creationId xmlns:a16="http://schemas.microsoft.com/office/drawing/2014/main" id="{8D16158C-84F6-1C49-A396-12B320ED62EA}"/>
              </a:ext>
            </a:extLst>
          </p:cNvPr>
          <p:cNvSpPr>
            <a:spLocks noGrp="1"/>
          </p:cNvSpPr>
          <p:nvPr>
            <p:ph type="title"/>
          </p:nvPr>
        </p:nvSpPr>
        <p:spPr/>
        <p:txBody>
          <a:bodyPr/>
          <a:lstStyle/>
          <a:p>
            <a:r>
              <a:rPr lang="en-US" dirty="0"/>
              <a:t>CORS</a:t>
            </a:r>
          </a:p>
        </p:txBody>
      </p:sp>
      <p:pic>
        <p:nvPicPr>
          <p:cNvPr id="5" name="Picture 4">
            <a:extLst>
              <a:ext uri="{FF2B5EF4-FFF2-40B4-BE49-F238E27FC236}">
                <a16:creationId xmlns:a16="http://schemas.microsoft.com/office/drawing/2014/main" id="{3E3621E1-02A5-6147-9918-B3F1385175A4}"/>
              </a:ext>
            </a:extLst>
          </p:cNvPr>
          <p:cNvPicPr>
            <a:picLocks noChangeAspect="1"/>
          </p:cNvPicPr>
          <p:nvPr/>
        </p:nvPicPr>
        <p:blipFill>
          <a:blip r:embed="rId4"/>
          <a:stretch>
            <a:fillRect/>
          </a:stretch>
        </p:blipFill>
        <p:spPr>
          <a:xfrm>
            <a:off x="4939341" y="430488"/>
            <a:ext cx="3899858" cy="2667000"/>
          </a:xfrm>
          <a:prstGeom prst="rect">
            <a:avLst/>
          </a:prstGeom>
        </p:spPr>
      </p:pic>
      <p:sp>
        <p:nvSpPr>
          <p:cNvPr id="7" name="TextBox 6">
            <a:extLst>
              <a:ext uri="{FF2B5EF4-FFF2-40B4-BE49-F238E27FC236}">
                <a16:creationId xmlns:a16="http://schemas.microsoft.com/office/drawing/2014/main" id="{E687AEE7-F412-EB45-BADD-770788B51010}"/>
              </a:ext>
            </a:extLst>
          </p:cNvPr>
          <p:cNvSpPr txBox="1"/>
          <p:nvPr/>
        </p:nvSpPr>
        <p:spPr>
          <a:xfrm>
            <a:off x="1524000" y="0"/>
            <a:ext cx="6248400"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developer.mozilla.org</a:t>
            </a:r>
            <a:r>
              <a:rPr lang="en-US" dirty="0">
                <a:solidFill>
                  <a:schemeClr val="bg1"/>
                </a:solidFill>
              </a:rPr>
              <a:t>/</a:t>
            </a:r>
            <a:r>
              <a:rPr lang="en-US" dirty="0" err="1">
                <a:solidFill>
                  <a:schemeClr val="bg1"/>
                </a:solidFill>
              </a:rPr>
              <a:t>en</a:t>
            </a:r>
            <a:r>
              <a:rPr lang="en-US" dirty="0">
                <a:solidFill>
                  <a:schemeClr val="bg1"/>
                </a:solidFill>
              </a:rPr>
              <a:t>-US/docs/Web/HTTP/CORS</a:t>
            </a:r>
          </a:p>
        </p:txBody>
      </p:sp>
      <p:pic>
        <p:nvPicPr>
          <p:cNvPr id="4" name="Picture 3">
            <a:extLst>
              <a:ext uri="{FF2B5EF4-FFF2-40B4-BE49-F238E27FC236}">
                <a16:creationId xmlns:a16="http://schemas.microsoft.com/office/drawing/2014/main" id="{5D14F8CC-C01C-B441-BB87-C15A844DB98C}"/>
              </a:ext>
            </a:extLst>
          </p:cNvPr>
          <p:cNvPicPr>
            <a:picLocks noChangeAspect="1"/>
          </p:cNvPicPr>
          <p:nvPr/>
        </p:nvPicPr>
        <p:blipFill>
          <a:blip r:embed="rId5"/>
          <a:stretch>
            <a:fillRect/>
          </a:stretch>
        </p:blipFill>
        <p:spPr>
          <a:xfrm>
            <a:off x="76200" y="2266950"/>
            <a:ext cx="4890964" cy="1981200"/>
          </a:xfrm>
          <a:prstGeom prst="rect">
            <a:avLst/>
          </a:prstGeom>
        </p:spPr>
      </p:pic>
      <p:pic>
        <p:nvPicPr>
          <p:cNvPr id="6" name="Picture 5">
            <a:extLst>
              <a:ext uri="{FF2B5EF4-FFF2-40B4-BE49-F238E27FC236}">
                <a16:creationId xmlns:a16="http://schemas.microsoft.com/office/drawing/2014/main" id="{3BD47140-987B-6345-A1C6-42F42B6F69CF}"/>
              </a:ext>
            </a:extLst>
          </p:cNvPr>
          <p:cNvPicPr>
            <a:picLocks noChangeAspect="1"/>
          </p:cNvPicPr>
          <p:nvPr/>
        </p:nvPicPr>
        <p:blipFill>
          <a:blip r:embed="rId6"/>
          <a:stretch>
            <a:fillRect/>
          </a:stretch>
        </p:blipFill>
        <p:spPr>
          <a:xfrm>
            <a:off x="5200642" y="3790950"/>
            <a:ext cx="3359150" cy="508358"/>
          </a:xfrm>
          <a:prstGeom prst="rect">
            <a:avLst/>
          </a:prstGeom>
        </p:spPr>
      </p:pic>
      <p:sp>
        <p:nvSpPr>
          <p:cNvPr id="8" name="Rectangle 7">
            <a:extLst>
              <a:ext uri="{FF2B5EF4-FFF2-40B4-BE49-F238E27FC236}">
                <a16:creationId xmlns:a16="http://schemas.microsoft.com/office/drawing/2014/main" id="{8DE9C965-917C-ED4D-B735-8DEDEA0B022C}"/>
              </a:ext>
            </a:extLst>
          </p:cNvPr>
          <p:cNvSpPr/>
          <p:nvPr/>
        </p:nvSpPr>
        <p:spPr>
          <a:xfrm>
            <a:off x="228600" y="3714750"/>
            <a:ext cx="4648200" cy="1524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455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Principles</a:t>
            </a:r>
            <a:br>
              <a:rPr lang="en-US" altLang="en-US" sz="2800" i="1" dirty="0">
                <a:solidFill>
                  <a:schemeClr val="bg1"/>
                </a:solidFill>
              </a:rPr>
            </a:br>
            <a:r>
              <a:rPr lang="en-US" altLang="en-US" sz="2800" i="1" dirty="0">
                <a:solidFill>
                  <a:schemeClr val="bg1"/>
                </a:solidFill>
              </a:rPr>
              <a:t>HATEOAS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AB0E8B38-9DC2-1F47-A4D5-580C7FF0CEA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0537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0F572A-67F3-0F45-9627-FB04485022EC}"/>
              </a:ext>
            </a:extLst>
          </p:cNvPr>
          <p:cNvSpPr>
            <a:spLocks noGrp="1"/>
          </p:cNvSpPr>
          <p:nvPr>
            <p:ph idx="1"/>
          </p:nvPr>
        </p:nvSpPr>
        <p:spPr>
          <a:xfrm>
            <a:off x="152400" y="541414"/>
            <a:ext cx="8839200" cy="4038600"/>
          </a:xfrm>
        </p:spPr>
        <p:txBody>
          <a:bodyPr/>
          <a:lstStyle/>
          <a:p>
            <a:r>
              <a:rPr lang="en-US" dirty="0"/>
              <a:t>REST Principles:</a:t>
            </a:r>
          </a:p>
          <a:p>
            <a:pPr lvl="1"/>
            <a:r>
              <a:rPr lang="en-US" dirty="0"/>
              <a:t>Uniform interface</a:t>
            </a:r>
          </a:p>
          <a:p>
            <a:pPr lvl="1"/>
            <a:r>
              <a:rPr lang="en-US" dirty="0"/>
              <a:t>Client–server</a:t>
            </a:r>
          </a:p>
          <a:p>
            <a:pPr lvl="1"/>
            <a:r>
              <a:rPr lang="en-US" dirty="0"/>
              <a:t>Stateless</a:t>
            </a:r>
          </a:p>
          <a:p>
            <a:pPr lvl="1"/>
            <a:r>
              <a:rPr lang="en-US" dirty="0"/>
              <a:t>Cacheable</a:t>
            </a:r>
          </a:p>
          <a:p>
            <a:pPr lvl="1"/>
            <a:r>
              <a:rPr lang="en-US" dirty="0"/>
              <a:t>Layered system</a:t>
            </a:r>
          </a:p>
          <a:p>
            <a:pPr lvl="1"/>
            <a:r>
              <a:rPr lang="en-US" dirty="0"/>
              <a:t>Code on demand (optional)</a:t>
            </a:r>
          </a:p>
          <a:p>
            <a:pPr lvl="1"/>
            <a:endParaRPr lang="en-US" dirty="0"/>
          </a:p>
          <a:p>
            <a:r>
              <a:rPr lang="en-US" dirty="0"/>
              <a:t>Many of these are straightforward. We will explore some of the concepts in various lectures. </a:t>
            </a:r>
          </a:p>
          <a:p>
            <a:endParaRPr lang="en-US" dirty="0"/>
          </a:p>
          <a:p>
            <a:r>
              <a:rPr lang="en-US" dirty="0"/>
              <a:t>Today, we cover “statelessness.”</a:t>
            </a:r>
          </a:p>
          <a:p>
            <a:endParaRPr lang="en-US" dirty="0"/>
          </a:p>
        </p:txBody>
      </p:sp>
      <p:sp>
        <p:nvSpPr>
          <p:cNvPr id="3" name="Title 2">
            <a:extLst>
              <a:ext uri="{FF2B5EF4-FFF2-40B4-BE49-F238E27FC236}">
                <a16:creationId xmlns:a16="http://schemas.microsoft.com/office/drawing/2014/main" id="{85B8BFE0-D3C1-574D-9BC8-3FB2E76739EE}"/>
              </a:ext>
            </a:extLst>
          </p:cNvPr>
          <p:cNvSpPr>
            <a:spLocks noGrp="1"/>
          </p:cNvSpPr>
          <p:nvPr>
            <p:ph type="title"/>
          </p:nvPr>
        </p:nvSpPr>
        <p:spPr/>
        <p:txBody>
          <a:bodyPr/>
          <a:lstStyle/>
          <a:p>
            <a:r>
              <a:rPr lang="en-US" dirty="0"/>
              <a:t>REST Principles</a:t>
            </a:r>
          </a:p>
        </p:txBody>
      </p:sp>
      <p:sp>
        <p:nvSpPr>
          <p:cNvPr id="5" name="TextBox 4">
            <a:extLst>
              <a:ext uri="{FF2B5EF4-FFF2-40B4-BE49-F238E27FC236}">
                <a16:creationId xmlns:a16="http://schemas.microsoft.com/office/drawing/2014/main" id="{648867E7-7342-0544-B20E-F6DB38ECF37E}"/>
              </a:ext>
            </a:extLst>
          </p:cNvPr>
          <p:cNvSpPr txBox="1"/>
          <p:nvPr/>
        </p:nvSpPr>
        <p:spPr>
          <a:xfrm>
            <a:off x="3657600" y="563486"/>
            <a:ext cx="5410199" cy="2031325"/>
          </a:xfrm>
          <a:prstGeom prst="rect">
            <a:avLst/>
          </a:prstGeom>
          <a:noFill/>
        </p:spPr>
        <p:txBody>
          <a:bodyPr wrap="square">
            <a:spAutoFit/>
          </a:bodyPr>
          <a:lstStyle/>
          <a:p>
            <a:r>
              <a:rPr lang="en-US" sz="1800" i="1" dirty="0"/>
              <a:t>HATEOAS: Hypertext as the Engine of Application State </a:t>
            </a:r>
            <a:r>
              <a:rPr lang="en-US" sz="1800" dirty="0"/>
              <a:t>--</a:t>
            </a:r>
          </a:p>
          <a:p>
            <a:r>
              <a:rPr lang="en-US" sz="1800" dirty="0">
                <a:solidFill>
                  <a:srgbClr val="252525"/>
                </a:solidFill>
              </a:rPr>
              <a:t>The principle is that a client interacts with a network application entirely through </a:t>
            </a:r>
            <a:r>
              <a:rPr lang="en-US" sz="1800" dirty="0">
                <a:solidFill>
                  <a:srgbClr val="0B0080"/>
                </a:solidFill>
                <a:hlinkClick r:id="rId2" tooltip="Hypermedia"/>
              </a:rPr>
              <a:t>hypermedia</a:t>
            </a:r>
            <a:r>
              <a:rPr lang="en-US" sz="1800" dirty="0">
                <a:solidFill>
                  <a:srgbClr val="252525"/>
                </a:solidFill>
              </a:rPr>
              <a:t> provided dynamically by application servers. A REST client needs no prior knowledge about how to interact with any particular application or server beyond a generic understanding of hypermedia.</a:t>
            </a:r>
            <a:endParaRPr lang="en-US" sz="1800" dirty="0"/>
          </a:p>
        </p:txBody>
      </p:sp>
    </p:spTree>
    <p:extLst>
      <p:ext uri="{BB962C8B-B14F-4D97-AF65-F5344CB8AC3E}">
        <p14:creationId xmlns:p14="http://schemas.microsoft.com/office/powerpoint/2010/main" val="2496924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Tree>
    <p:extLst>
      <p:ext uri="{BB962C8B-B14F-4D97-AF65-F5344CB8AC3E}">
        <p14:creationId xmlns:p14="http://schemas.microsoft.com/office/powerpoint/2010/main" val="1368630289"/>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0EFE755-8FCB-8145-B824-7927BB3A4551}"/>
              </a:ext>
            </a:extLst>
          </p:cNvPr>
          <p:cNvSpPr>
            <a:spLocks noGrp="1"/>
          </p:cNvSpPr>
          <p:nvPr>
            <p:ph idx="1"/>
          </p:nvPr>
        </p:nvSpPr>
        <p:spPr>
          <a:xfrm>
            <a:off x="152400" y="3375858"/>
            <a:ext cx="8839200" cy="1253291"/>
          </a:xfrm>
        </p:spPr>
        <p:txBody>
          <a:bodyPr/>
          <a:lstStyle/>
          <a:p>
            <a:r>
              <a:rPr lang="en-US" sz="1800" dirty="0"/>
              <a:t>This concept can be confusing with experience with other approach to session state.</a:t>
            </a:r>
          </a:p>
          <a:p>
            <a:r>
              <a:rPr lang="en-US" sz="1800" dirty="0"/>
              <a:t>Some application frameworks did/do keep session state on the server.</a:t>
            </a:r>
          </a:p>
          <a:p>
            <a:r>
              <a:rPr lang="en-US" sz="1800" dirty="0"/>
              <a:t>Application servers and frameworks have various support for “session state,”</a:t>
            </a:r>
            <a:br>
              <a:rPr lang="en-US" sz="1800" dirty="0"/>
            </a:br>
            <a:r>
              <a:rPr lang="en-US" sz="1800" dirty="0"/>
              <a:t>e.g. https://flask-</a:t>
            </a:r>
            <a:r>
              <a:rPr lang="en-US" sz="1800" dirty="0" err="1"/>
              <a:t>session.readthedocs.io</a:t>
            </a:r>
            <a:r>
              <a:rPr lang="en-US" sz="1800" dirty="0"/>
              <a:t>/</a:t>
            </a:r>
            <a:r>
              <a:rPr lang="en-US" sz="1800" dirty="0" err="1"/>
              <a:t>en</a:t>
            </a:r>
            <a:r>
              <a:rPr lang="en-US" sz="1800" dirty="0"/>
              <a:t>/latest/</a:t>
            </a:r>
          </a:p>
        </p:txBody>
      </p:sp>
      <p:sp>
        <p:nvSpPr>
          <p:cNvPr id="3" name="Title 2">
            <a:extLst>
              <a:ext uri="{FF2B5EF4-FFF2-40B4-BE49-F238E27FC236}">
                <a16:creationId xmlns:a16="http://schemas.microsoft.com/office/drawing/2014/main" id="{D0DE0715-3EB9-F440-B941-4DE802FA0B19}"/>
              </a:ext>
            </a:extLst>
          </p:cNvPr>
          <p:cNvSpPr>
            <a:spLocks noGrp="1"/>
          </p:cNvSpPr>
          <p:nvPr>
            <p:ph type="title"/>
          </p:nvPr>
        </p:nvSpPr>
        <p:spPr/>
        <p:txBody>
          <a:bodyPr/>
          <a:lstStyle/>
          <a:p>
            <a:r>
              <a:rPr lang="en-US" dirty="0"/>
              <a:t>Statelessness</a:t>
            </a:r>
          </a:p>
        </p:txBody>
      </p:sp>
      <p:pic>
        <p:nvPicPr>
          <p:cNvPr id="4" name="Picture 3">
            <a:extLst>
              <a:ext uri="{FF2B5EF4-FFF2-40B4-BE49-F238E27FC236}">
                <a16:creationId xmlns:a16="http://schemas.microsoft.com/office/drawing/2014/main" id="{ED2AE1F5-74C1-F54D-80A8-E07EB586EBAE}"/>
              </a:ext>
            </a:extLst>
          </p:cNvPr>
          <p:cNvPicPr>
            <a:picLocks noChangeAspect="1"/>
          </p:cNvPicPr>
          <p:nvPr/>
        </p:nvPicPr>
        <p:blipFill>
          <a:blip r:embed="rId2"/>
          <a:stretch>
            <a:fillRect/>
          </a:stretch>
        </p:blipFill>
        <p:spPr>
          <a:xfrm>
            <a:off x="44115" y="590550"/>
            <a:ext cx="4527885" cy="2366215"/>
          </a:xfrm>
          <a:prstGeom prst="rect">
            <a:avLst/>
          </a:prstGeom>
        </p:spPr>
      </p:pic>
      <p:pic>
        <p:nvPicPr>
          <p:cNvPr id="5" name="Picture 4">
            <a:extLst>
              <a:ext uri="{FF2B5EF4-FFF2-40B4-BE49-F238E27FC236}">
                <a16:creationId xmlns:a16="http://schemas.microsoft.com/office/drawing/2014/main" id="{440F5065-75A9-2C46-B1FD-AEB71D0F56F2}"/>
              </a:ext>
            </a:extLst>
          </p:cNvPr>
          <p:cNvPicPr>
            <a:picLocks noChangeAspect="1"/>
          </p:cNvPicPr>
          <p:nvPr/>
        </p:nvPicPr>
        <p:blipFill>
          <a:blip r:embed="rId3"/>
          <a:stretch>
            <a:fillRect/>
          </a:stretch>
        </p:blipFill>
        <p:spPr>
          <a:xfrm>
            <a:off x="4641615" y="575509"/>
            <a:ext cx="4408472" cy="2800350"/>
          </a:xfrm>
          <a:prstGeom prst="rect">
            <a:avLst/>
          </a:prstGeom>
        </p:spPr>
      </p:pic>
    </p:spTree>
    <p:extLst>
      <p:ext uri="{BB962C8B-B14F-4D97-AF65-F5344CB8AC3E}">
        <p14:creationId xmlns:p14="http://schemas.microsoft.com/office/powerpoint/2010/main" val="4294634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E8834-A5D3-3E47-B32E-2E563D105500}"/>
              </a:ext>
            </a:extLst>
          </p:cNvPr>
          <p:cNvSpPr>
            <a:spLocks noGrp="1"/>
          </p:cNvSpPr>
          <p:nvPr>
            <p:ph type="title"/>
          </p:nvPr>
        </p:nvSpPr>
        <p:spPr/>
        <p:txBody>
          <a:bodyPr/>
          <a:lstStyle/>
          <a:p>
            <a:r>
              <a:rPr lang="en-US" dirty="0"/>
              <a:t>Pagination and Field Selection</a:t>
            </a:r>
          </a:p>
        </p:txBody>
      </p:sp>
      <p:pic>
        <p:nvPicPr>
          <p:cNvPr id="4" name="Picture 3">
            <a:extLst>
              <a:ext uri="{FF2B5EF4-FFF2-40B4-BE49-F238E27FC236}">
                <a16:creationId xmlns:a16="http://schemas.microsoft.com/office/drawing/2014/main" id="{039D4E24-8776-4747-BB95-92840AE1FBDF}"/>
              </a:ext>
            </a:extLst>
          </p:cNvPr>
          <p:cNvPicPr>
            <a:picLocks noChangeAspect="1"/>
          </p:cNvPicPr>
          <p:nvPr/>
        </p:nvPicPr>
        <p:blipFill>
          <a:blip r:embed="rId2"/>
          <a:stretch>
            <a:fillRect/>
          </a:stretch>
        </p:blipFill>
        <p:spPr>
          <a:xfrm>
            <a:off x="76200" y="572078"/>
            <a:ext cx="5143011" cy="3790949"/>
          </a:xfrm>
          <a:prstGeom prst="rect">
            <a:avLst/>
          </a:prstGeom>
        </p:spPr>
      </p:pic>
      <p:sp>
        <p:nvSpPr>
          <p:cNvPr id="6" name="TextBox 5">
            <a:extLst>
              <a:ext uri="{FF2B5EF4-FFF2-40B4-BE49-F238E27FC236}">
                <a16:creationId xmlns:a16="http://schemas.microsoft.com/office/drawing/2014/main" id="{CD5BB8E4-E4E8-1D49-841B-511864676069}"/>
              </a:ext>
            </a:extLst>
          </p:cNvPr>
          <p:cNvSpPr txBox="1"/>
          <p:nvPr/>
        </p:nvSpPr>
        <p:spPr>
          <a:xfrm>
            <a:off x="76200" y="4484770"/>
            <a:ext cx="4614110" cy="215444"/>
          </a:xfrm>
          <a:prstGeom prst="rect">
            <a:avLst/>
          </a:prstGeom>
          <a:noFill/>
        </p:spPr>
        <p:txBody>
          <a:bodyPr wrap="square">
            <a:spAutoFit/>
          </a:bodyPr>
          <a:lstStyle/>
          <a:p>
            <a:r>
              <a:rPr lang="en-US" sz="800" dirty="0"/>
              <a:t>https://</a:t>
            </a:r>
            <a:r>
              <a:rPr lang="en-US" sz="800" dirty="0" err="1"/>
              <a:t>www.moesif.com</a:t>
            </a:r>
            <a:r>
              <a:rPr lang="en-US" sz="800" dirty="0"/>
              <a:t>/blog/technical/</a:t>
            </a:r>
            <a:r>
              <a:rPr lang="en-US" sz="800" dirty="0" err="1"/>
              <a:t>api</a:t>
            </a:r>
            <a:r>
              <a:rPr lang="en-US" sz="800" dirty="0"/>
              <a:t>-design/REST-API-Design-Filtering-Sorting-and-Pagination/</a:t>
            </a:r>
          </a:p>
        </p:txBody>
      </p:sp>
      <p:pic>
        <p:nvPicPr>
          <p:cNvPr id="7" name="Picture 6">
            <a:extLst>
              <a:ext uri="{FF2B5EF4-FFF2-40B4-BE49-F238E27FC236}">
                <a16:creationId xmlns:a16="http://schemas.microsoft.com/office/drawing/2014/main" id="{CF5F652B-B154-5745-BB6C-DCFCE4ACEFAB}"/>
              </a:ext>
            </a:extLst>
          </p:cNvPr>
          <p:cNvPicPr>
            <a:picLocks noChangeAspect="1"/>
          </p:cNvPicPr>
          <p:nvPr/>
        </p:nvPicPr>
        <p:blipFill>
          <a:blip r:embed="rId3"/>
          <a:stretch>
            <a:fillRect/>
          </a:stretch>
        </p:blipFill>
        <p:spPr>
          <a:xfrm>
            <a:off x="4945318" y="644145"/>
            <a:ext cx="4122482" cy="1900534"/>
          </a:xfrm>
          <a:prstGeom prst="rect">
            <a:avLst/>
          </a:prstGeom>
        </p:spPr>
      </p:pic>
    </p:spTree>
    <p:extLst>
      <p:ext uri="{BB962C8B-B14F-4D97-AF65-F5344CB8AC3E}">
        <p14:creationId xmlns:p14="http://schemas.microsoft.com/office/powerpoint/2010/main" val="125198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Middleware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0973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248490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73200" cy="2701636"/>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4910352" y="3575209"/>
            <a:ext cx="2879571" cy="923330"/>
          </a:xfrm>
          <a:prstGeom prst="rect">
            <a:avLst/>
          </a:prstGeom>
          <a:noFill/>
        </p:spPr>
        <p:txBody>
          <a:bodyPr wrap="none" rtlCol="0">
            <a:spAutoFit/>
          </a:bodyPr>
          <a:lstStyle/>
          <a:p>
            <a:r>
              <a:rPr lang="en-US" dirty="0"/>
              <a:t>There are app server specific</a:t>
            </a:r>
            <a:br>
              <a:rPr lang="en-US" dirty="0"/>
            </a:br>
            <a:r>
              <a:rPr lang="en-US" dirty="0"/>
              <a:t>approaches to injecting into</a:t>
            </a:r>
            <a:br>
              <a:rPr lang="en-US" dirty="0"/>
            </a:br>
            <a:r>
              <a:rPr lang="en-US" dirty="0"/>
              <a:t>the applications.</a:t>
            </a:r>
          </a:p>
        </p:txBody>
      </p:sp>
    </p:spTree>
    <p:extLst>
      <p:ext uri="{BB962C8B-B14F-4D97-AF65-F5344CB8AC3E}">
        <p14:creationId xmlns:p14="http://schemas.microsoft.com/office/powerpoint/2010/main" val="3149115564"/>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08996A78-999C-BB4A-8AC0-947192BE80B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69589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and Flask</a:t>
            </a:r>
          </a:p>
        </p:txBody>
      </p:sp>
      <p:pic>
        <p:nvPicPr>
          <p:cNvPr id="4" name="Picture 3">
            <a:extLst>
              <a:ext uri="{FF2B5EF4-FFF2-40B4-BE49-F238E27FC236}">
                <a16:creationId xmlns:a16="http://schemas.microsoft.com/office/drawing/2014/main" id="{F5AD3FF2-BB2F-A247-A52D-071BE70803EA}"/>
              </a:ext>
            </a:extLst>
          </p:cNvPr>
          <p:cNvPicPr>
            <a:picLocks noChangeAspect="1"/>
          </p:cNvPicPr>
          <p:nvPr/>
        </p:nvPicPr>
        <p:blipFill>
          <a:blip r:embed="rId2"/>
          <a:stretch>
            <a:fillRect/>
          </a:stretch>
        </p:blipFill>
        <p:spPr>
          <a:xfrm>
            <a:off x="301267" y="511190"/>
            <a:ext cx="6546775" cy="2699039"/>
          </a:xfrm>
          <a:prstGeom prst="rect">
            <a:avLst/>
          </a:prstGeom>
        </p:spPr>
      </p:pic>
      <p:pic>
        <p:nvPicPr>
          <p:cNvPr id="5" name="Picture 4">
            <a:extLst>
              <a:ext uri="{FF2B5EF4-FFF2-40B4-BE49-F238E27FC236}">
                <a16:creationId xmlns:a16="http://schemas.microsoft.com/office/drawing/2014/main" id="{4E5F323B-C919-5B4E-9F76-2A11B3818E30}"/>
              </a:ext>
            </a:extLst>
          </p:cNvPr>
          <p:cNvPicPr>
            <a:picLocks noChangeAspect="1"/>
          </p:cNvPicPr>
          <p:nvPr/>
        </p:nvPicPr>
        <p:blipFill>
          <a:blip r:embed="rId3"/>
          <a:stretch>
            <a:fillRect/>
          </a:stretch>
        </p:blipFill>
        <p:spPr>
          <a:xfrm>
            <a:off x="164956" y="3737264"/>
            <a:ext cx="6086475" cy="723900"/>
          </a:xfrm>
          <a:prstGeom prst="rect">
            <a:avLst/>
          </a:prstGeom>
        </p:spPr>
      </p:pic>
      <p:sp>
        <p:nvSpPr>
          <p:cNvPr id="7" name="Rounded Rectangle 6">
            <a:extLst>
              <a:ext uri="{FF2B5EF4-FFF2-40B4-BE49-F238E27FC236}">
                <a16:creationId xmlns:a16="http://schemas.microsoft.com/office/drawing/2014/main" id="{CB15D4F3-73D7-BF4A-9454-FF70B4A29AF3}"/>
              </a:ext>
            </a:extLst>
          </p:cNvPr>
          <p:cNvSpPr/>
          <p:nvPr/>
        </p:nvSpPr>
        <p:spPr>
          <a:xfrm>
            <a:off x="4255078" y="793044"/>
            <a:ext cx="4122593" cy="1067666"/>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White list of URLs</a:t>
            </a:r>
          </a:p>
          <a:p>
            <a:pPr marL="214313" indent="-214313">
              <a:buFont typeface="Arial" panose="020B0604020202020204" pitchFamily="34" charset="0"/>
              <a:buChar char="•"/>
            </a:pPr>
            <a:r>
              <a:rPr lang="en-US" dirty="0"/>
              <a:t>If not on white list:</a:t>
            </a:r>
          </a:p>
          <a:p>
            <a:pPr marL="557213" lvl="1" indent="-214313">
              <a:buFont typeface="Arial" panose="020B0604020202020204" pitchFamily="34" charset="0"/>
              <a:buChar char="•"/>
            </a:pPr>
            <a:r>
              <a:rPr lang="en-US" dirty="0"/>
              <a:t>Verify token</a:t>
            </a:r>
          </a:p>
          <a:p>
            <a:pPr marL="557213" lvl="1" indent="-214313">
              <a:buFont typeface="Arial" panose="020B0604020202020204" pitchFamily="34" charset="0"/>
              <a:buChar char="•"/>
            </a:pPr>
            <a:r>
              <a:rPr lang="en-US" dirty="0"/>
              <a:t>Verify authorization</a:t>
            </a:r>
          </a:p>
        </p:txBody>
      </p:sp>
      <p:sp>
        <p:nvSpPr>
          <p:cNvPr id="20" name="Rounded Rectangle 19">
            <a:extLst>
              <a:ext uri="{FF2B5EF4-FFF2-40B4-BE49-F238E27FC236}">
                <a16:creationId xmlns:a16="http://schemas.microsoft.com/office/drawing/2014/main" id="{5BF37685-9AE7-9443-8EA7-CFB2ED0001E3}"/>
              </a:ext>
            </a:extLst>
          </p:cNvPr>
          <p:cNvSpPr/>
          <p:nvPr/>
        </p:nvSpPr>
        <p:spPr>
          <a:xfrm>
            <a:off x="4255078" y="2142563"/>
            <a:ext cx="4122593" cy="134951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List of filters of the form:</a:t>
            </a:r>
          </a:p>
          <a:p>
            <a:pPr marL="557213" lvl="1" indent="-214313">
              <a:buFont typeface="Arial" panose="020B0604020202020204" pitchFamily="34" charset="0"/>
              <a:buChar char="•"/>
            </a:pPr>
            <a:r>
              <a:rPr lang="en-US" dirty="0"/>
              <a:t>URL</a:t>
            </a:r>
          </a:p>
          <a:p>
            <a:pPr marL="557213" lvl="1" indent="-214313">
              <a:buFont typeface="Arial" panose="020B0604020202020204" pitchFamily="34" charset="0"/>
              <a:buChar char="•"/>
            </a:pPr>
            <a:r>
              <a:rPr lang="en-US" dirty="0"/>
              <a:t>HTTP Method</a:t>
            </a:r>
          </a:p>
          <a:p>
            <a:pPr marL="557213" lvl="1" indent="-214313">
              <a:buFont typeface="Arial" panose="020B0604020202020204" pitchFamily="34" charset="0"/>
              <a:buChar char="•"/>
            </a:pPr>
            <a:r>
              <a:rPr lang="en-US" dirty="0"/>
              <a:t>SNS topic to use</a:t>
            </a:r>
          </a:p>
          <a:p>
            <a:pPr marL="214313" indent="-214313">
              <a:buFont typeface="Arial" panose="020B0604020202020204" pitchFamily="34" charset="0"/>
              <a:buChar char="•"/>
            </a:pPr>
            <a:r>
              <a:rPr lang="en-US" dirty="0"/>
              <a:t>Send an event to SNS if matches filter</a:t>
            </a:r>
          </a:p>
        </p:txBody>
      </p:sp>
      <p:sp>
        <p:nvSpPr>
          <p:cNvPr id="8" name="TextBox 7">
            <a:extLst>
              <a:ext uri="{FF2B5EF4-FFF2-40B4-BE49-F238E27FC236}">
                <a16:creationId xmlns:a16="http://schemas.microsoft.com/office/drawing/2014/main" id="{D4DD21B5-62D4-B842-8430-9ECD1BB6BF78}"/>
              </a:ext>
            </a:extLst>
          </p:cNvPr>
          <p:cNvSpPr txBox="1"/>
          <p:nvPr/>
        </p:nvSpPr>
        <p:spPr>
          <a:xfrm>
            <a:off x="5681230" y="4068041"/>
            <a:ext cx="2424446" cy="369332"/>
          </a:xfrm>
          <a:prstGeom prst="rect">
            <a:avLst/>
          </a:prstGeom>
          <a:noFill/>
        </p:spPr>
        <p:txBody>
          <a:bodyPr wrap="none" rtlCol="0">
            <a:spAutoFit/>
          </a:bodyPr>
          <a:lstStyle/>
          <a:p>
            <a:r>
              <a:rPr lang="en-US" dirty="0"/>
              <a:t>Show some demo code.</a:t>
            </a:r>
          </a:p>
        </p:txBody>
      </p:sp>
    </p:spTree>
    <p:extLst>
      <p:ext uri="{BB962C8B-B14F-4D97-AF65-F5344CB8AC3E}">
        <p14:creationId xmlns:p14="http://schemas.microsoft.com/office/powerpoint/2010/main" val="1396337106"/>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6E610C-A8F4-C545-A863-3AE274F1DC09}"/>
              </a:ext>
            </a:extLst>
          </p:cNvPr>
          <p:cNvSpPr>
            <a:spLocks noGrp="1"/>
          </p:cNvSpPr>
          <p:nvPr>
            <p:ph idx="1"/>
          </p:nvPr>
        </p:nvSpPr>
        <p:spPr>
          <a:xfrm>
            <a:off x="138481" y="552450"/>
            <a:ext cx="8839200" cy="4038600"/>
          </a:xfrm>
        </p:spPr>
        <p:txBody>
          <a:bodyPr/>
          <a:lstStyle/>
          <a:p>
            <a:r>
              <a:rPr lang="en-US" dirty="0"/>
              <a:t>Add </a:t>
            </a:r>
            <a:r>
              <a:rPr lang="en-US" dirty="0" err="1"/>
              <a:t>before_request</a:t>
            </a:r>
            <a:r>
              <a:rPr lang="en-US" dirty="0"/>
              <a:t> and </a:t>
            </a:r>
            <a:r>
              <a:rPr lang="en-US" dirty="0" err="1"/>
              <a:t>after_request</a:t>
            </a:r>
            <a:r>
              <a:rPr lang="en-US" dirty="0"/>
              <a:t> to microservices.</a:t>
            </a:r>
            <a:br>
              <a:rPr lang="en-US" dirty="0"/>
            </a:br>
            <a:r>
              <a:rPr lang="en-US" dirty="0"/>
              <a:t>(Note: There are other approaches).</a:t>
            </a:r>
          </a:p>
          <a:p>
            <a:r>
              <a:rPr lang="en-US" dirty="0"/>
              <a:t>Implement two middleware interceptors:</a:t>
            </a:r>
          </a:p>
          <a:p>
            <a:pPr lvl="1"/>
            <a:r>
              <a:rPr lang="en-US" dirty="0"/>
              <a:t>Security</a:t>
            </a:r>
          </a:p>
          <a:p>
            <a:pPr lvl="2"/>
            <a:r>
              <a:rPr lang="en-US" dirty="0"/>
              <a:t>Configured with a JSON file.</a:t>
            </a:r>
          </a:p>
          <a:p>
            <a:pPr lvl="2"/>
            <a:r>
              <a:rPr lang="en-US" dirty="0"/>
              <a:t>File lists which {path, method} require being logged on.</a:t>
            </a:r>
          </a:p>
          <a:p>
            <a:pPr lvl="2"/>
            <a:r>
              <a:rPr lang="en-US" dirty="0"/>
              <a:t>While IDs can perform which methods on which paths.</a:t>
            </a:r>
          </a:p>
          <a:p>
            <a:pPr lvl="2"/>
            <a:r>
              <a:rPr lang="en-US" dirty="0"/>
              <a:t>Automates driving login redirect (401 – Unauthorized)</a:t>
            </a:r>
          </a:p>
          <a:p>
            <a:pPr lvl="2"/>
            <a:r>
              <a:rPr lang="en-US" dirty="0"/>
              <a:t>Checks authorization (403– Forbidden)</a:t>
            </a:r>
          </a:p>
          <a:p>
            <a:pPr lvl="1"/>
            <a:r>
              <a:rPr lang="en-US" dirty="0"/>
              <a:t>Notification:</a:t>
            </a:r>
          </a:p>
          <a:p>
            <a:pPr lvl="2"/>
            <a:r>
              <a:rPr lang="en-US" dirty="0"/>
              <a:t>Configured with JSON file.</a:t>
            </a:r>
          </a:p>
          <a:p>
            <a:pPr lvl="2"/>
            <a:r>
              <a:rPr lang="en-US" dirty="0"/>
              <a:t>File lists which operations emit a before and/or after event to an SNS topic.</a:t>
            </a:r>
          </a:p>
          <a:p>
            <a:r>
              <a:rPr lang="en-US" dirty="0"/>
              <a:t>We will use notification to drive some other things like webhooks.</a:t>
            </a:r>
          </a:p>
        </p:txBody>
      </p:sp>
      <p:sp>
        <p:nvSpPr>
          <p:cNvPr id="3" name="Title 2">
            <a:extLst>
              <a:ext uri="{FF2B5EF4-FFF2-40B4-BE49-F238E27FC236}">
                <a16:creationId xmlns:a16="http://schemas.microsoft.com/office/drawing/2014/main" id="{646BD7F6-06E1-0145-BB32-7DC3520EE9E7}"/>
              </a:ext>
            </a:extLst>
          </p:cNvPr>
          <p:cNvSpPr>
            <a:spLocks noGrp="1"/>
          </p:cNvSpPr>
          <p:nvPr>
            <p:ph type="title"/>
          </p:nvPr>
        </p:nvSpPr>
        <p:spPr/>
        <p:txBody>
          <a:bodyPr/>
          <a:lstStyle/>
          <a:p>
            <a:r>
              <a:rPr lang="en-US" dirty="0"/>
              <a:t>So, How Will We Use This?</a:t>
            </a:r>
          </a:p>
        </p:txBody>
      </p:sp>
    </p:spTree>
    <p:extLst>
      <p:ext uri="{BB962C8B-B14F-4D97-AF65-F5344CB8AC3E}">
        <p14:creationId xmlns:p14="http://schemas.microsoft.com/office/powerpoint/2010/main" val="401642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Event Drive Processing</a:t>
            </a:r>
            <a:br>
              <a:rPr lang="en-US" altLang="en-US" sz="2800" i="1" dirty="0">
                <a:solidFill>
                  <a:schemeClr val="bg1"/>
                </a:solidFill>
              </a:rPr>
            </a:br>
            <a:r>
              <a:rPr lang="en-US" altLang="en-US" sz="2800" i="1" dirty="0">
                <a:solidFill>
                  <a:schemeClr val="bg1"/>
                </a:solidFill>
              </a:rPr>
              <a:t>Publish/Subscribe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8278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p:txBody>
          <a:bodyPr>
            <a:normAutofit/>
          </a:bodyPr>
          <a:lstStyle/>
          <a:p>
            <a:pPr marL="0" indent="0">
              <a:buNone/>
            </a:pPr>
            <a:r>
              <a:rPr lang="en-US" sz="1200" dirty="0"/>
              <a:t>“In </a:t>
            </a:r>
            <a:r>
              <a:rPr lang="en-US" sz="1200" dirty="0">
                <a:hlinkClick r:id="rId4" tooltip="Software architecture"/>
              </a:rPr>
              <a:t>software architecture</a:t>
            </a:r>
            <a:r>
              <a:rPr lang="en-US" sz="1200" dirty="0"/>
              <a:t>, </a:t>
            </a:r>
            <a:r>
              <a:rPr lang="en-US" sz="1200" b="1" dirty="0"/>
              <a:t>publish–subscribe</a:t>
            </a:r>
            <a:r>
              <a:rPr lang="en-US" sz="1200" dirty="0"/>
              <a:t> is a </a:t>
            </a:r>
            <a:r>
              <a:rPr lang="en-US" sz="1200" dirty="0">
                <a:hlinkClick r:id="rId5" tooltip="Messaging pattern"/>
              </a:rPr>
              <a:t>messaging pattern</a:t>
            </a:r>
            <a:r>
              <a:rPr lang="en-US" sz="1200" dirty="0"/>
              <a:t> where senders of </a:t>
            </a:r>
            <a:r>
              <a:rPr lang="en-US" sz="1200" dirty="0">
                <a:hlinkClick r:id="rId6" tooltip="Message passing"/>
              </a:rPr>
              <a:t>messages</a:t>
            </a:r>
            <a:r>
              <a:rPr lang="en-US" sz="12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200" dirty="0"/>
              <a:t>Publish–subscribe is a sibling of the </a:t>
            </a:r>
            <a:r>
              <a:rPr lang="en-US" sz="1200" dirty="0">
                <a:hlinkClick r:id="rId7" tooltip="Message queue"/>
              </a:rPr>
              <a:t>message queue</a:t>
            </a:r>
            <a:r>
              <a:rPr lang="en-US" sz="1200" dirty="0"/>
              <a:t> paradigm, and is typically one part of a larger </a:t>
            </a:r>
            <a:r>
              <a:rPr lang="en-US" sz="1200" dirty="0">
                <a:hlinkClick r:id="rId8" tooltip="Message-oriented middleware"/>
              </a:rPr>
              <a:t>message-oriented middleware</a:t>
            </a:r>
            <a:r>
              <a:rPr lang="en-US" sz="1200" dirty="0"/>
              <a:t> system. Most messaging systems support both the pub/sub and message queue models in their </a:t>
            </a:r>
            <a:r>
              <a:rPr lang="en-US" sz="1200" dirty="0">
                <a:hlinkClick r:id="rId9" tooltip="Application programming interface"/>
              </a:rPr>
              <a:t>API</a:t>
            </a:r>
            <a:r>
              <a:rPr lang="en-US" sz="1200" dirty="0"/>
              <a:t>, e.g. </a:t>
            </a:r>
            <a:r>
              <a:rPr lang="en-US" sz="1200" dirty="0">
                <a:hlinkClick r:id="rId10" tooltip="Java Message Service"/>
              </a:rPr>
              <a:t>Java Message Service</a:t>
            </a:r>
            <a:r>
              <a:rPr lang="en-US" sz="1200" dirty="0"/>
              <a:t> (JMS).</a:t>
            </a:r>
          </a:p>
          <a:p>
            <a:pPr marL="0" indent="0">
              <a:buNone/>
            </a:pPr>
            <a:r>
              <a:rPr lang="en-US" sz="1200" dirty="0"/>
              <a:t>This pattern provides greater network </a:t>
            </a:r>
            <a:r>
              <a:rPr lang="en-US" sz="1200" u="sng" dirty="0">
                <a:hlinkClick r:id="rId11"/>
              </a:rPr>
              <a:t>scalability</a:t>
            </a:r>
            <a:r>
              <a:rPr lang="en-US" sz="1200" dirty="0"/>
              <a:t> and a more dynamic </a:t>
            </a:r>
            <a:r>
              <a:rPr lang="en-US" sz="1200" dirty="0">
                <a:hlinkClick r:id="rId12" tooltip="Network topology"/>
              </a:rPr>
              <a:t>network topology</a:t>
            </a:r>
            <a:r>
              <a:rPr lang="en-US" sz="1200" dirty="0"/>
              <a:t>, with a resulting decreased flexibility to modify the publisher and the structure of the published data.”</a:t>
            </a:r>
          </a:p>
          <a:p>
            <a:pPr marL="0" indent="0">
              <a:buNone/>
            </a:pPr>
            <a:endParaRPr lang="en-US" sz="1200" dirty="0"/>
          </a:p>
          <a:p>
            <a:pPr marL="0" indent="0">
              <a:buNone/>
            </a:pPr>
            <a:br>
              <a:rPr lang="en-US" sz="1200" dirty="0"/>
            </a:br>
            <a:br>
              <a:rPr lang="en-US" sz="1200" dirty="0"/>
            </a:br>
            <a:r>
              <a:rPr lang="en-US" sz="1200" dirty="0"/>
              <a:t>It also support loose coupling for application</a:t>
            </a:r>
            <a:br>
              <a:rPr lang="en-US" sz="1200" dirty="0"/>
            </a:br>
            <a:r>
              <a:rPr lang="en-US" sz="1200" dirty="0"/>
              <a:t>evolution and agility.</a:t>
            </a:r>
          </a:p>
          <a:p>
            <a:pPr marL="0" indent="0">
              <a:buNone/>
            </a:pPr>
            <a:endParaRPr lang="en-US" sz="1200" dirty="0"/>
          </a:p>
          <a:p>
            <a:pPr marL="0" indent="0">
              <a:buNone/>
            </a:pPr>
            <a:r>
              <a:rPr lang="en-US" sz="1200" dirty="0"/>
              <a:t>I can add and evolve services without modifying</a:t>
            </a:r>
            <a:br>
              <a:rPr lang="en-US" sz="1200" dirty="0"/>
            </a:br>
            <a:r>
              <a:rPr lang="en-US" sz="1200" dirty="0"/>
              <a:t>the services.</a:t>
            </a:r>
          </a:p>
          <a:p>
            <a:endParaRPr lang="en-US" sz="1200" dirty="0"/>
          </a:p>
        </p:txBody>
      </p:sp>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13"/>
          <a:stretch>
            <a:fillRect/>
          </a:stretch>
        </p:blipFill>
        <p:spPr>
          <a:xfrm>
            <a:off x="4224475" y="2235106"/>
            <a:ext cx="4663938" cy="2353763"/>
          </a:xfrm>
          <a:prstGeom prst="rect">
            <a:avLst/>
          </a:prstGeom>
        </p:spPr>
      </p:pic>
      <p:sp>
        <p:nvSpPr>
          <p:cNvPr id="8" name="Rectangle 7">
            <a:extLst>
              <a:ext uri="{FF2B5EF4-FFF2-40B4-BE49-F238E27FC236}">
                <a16:creationId xmlns:a16="http://schemas.microsoft.com/office/drawing/2014/main" id="{EE578870-E01D-A441-8B96-A1602E462EA3}"/>
              </a:ext>
            </a:extLst>
          </p:cNvPr>
          <p:cNvSpPr/>
          <p:nvPr/>
        </p:nvSpPr>
        <p:spPr>
          <a:xfrm>
            <a:off x="255588" y="2369528"/>
            <a:ext cx="6230983" cy="230832"/>
          </a:xfrm>
          <a:prstGeom prst="rect">
            <a:avLst/>
          </a:prstGeom>
        </p:spPr>
        <p:txBody>
          <a:bodyPr wrap="square">
            <a:spAutoFit/>
          </a:bodyPr>
          <a:lstStyle/>
          <a:p>
            <a:r>
              <a:rPr lang="en-US" sz="900" dirty="0"/>
              <a:t>https://</a:t>
            </a:r>
            <a:r>
              <a:rPr lang="en-US" sz="900" dirty="0" err="1"/>
              <a:t>en.wikipedia.org</a:t>
            </a:r>
            <a:r>
              <a:rPr lang="en-US" sz="900" dirty="0"/>
              <a:t>/wiki/Publish%E2%80%93subscribe_pattern</a:t>
            </a:r>
          </a:p>
        </p:txBody>
      </p:sp>
      <p:cxnSp>
        <p:nvCxnSpPr>
          <p:cNvPr id="11" name="Straight Arrow Connector 10">
            <a:extLst>
              <a:ext uri="{FF2B5EF4-FFF2-40B4-BE49-F238E27FC236}">
                <a16:creationId xmlns:a16="http://schemas.microsoft.com/office/drawing/2014/main" id="{3FDDE935-B153-6243-9917-DF57C45094EB}"/>
              </a:ext>
            </a:extLst>
          </p:cNvPr>
          <p:cNvCxnSpPr>
            <a:cxnSpLocks/>
          </p:cNvCxnSpPr>
          <p:nvPr/>
        </p:nvCxnSpPr>
        <p:spPr>
          <a:xfrm>
            <a:off x="4876800" y="2876550"/>
            <a:ext cx="4572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9186507-9C54-8F4D-A827-C76F7AF5F640}"/>
              </a:ext>
            </a:extLst>
          </p:cNvPr>
          <p:cNvCxnSpPr>
            <a:cxnSpLocks/>
          </p:cNvCxnSpPr>
          <p:nvPr/>
        </p:nvCxnSpPr>
        <p:spPr>
          <a:xfrm flipV="1">
            <a:off x="4876800" y="3709504"/>
            <a:ext cx="304800" cy="81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FD0836-1BDB-BF49-97E4-D56E4B51BF05}"/>
              </a:ext>
            </a:extLst>
          </p:cNvPr>
          <p:cNvCxnSpPr>
            <a:cxnSpLocks/>
          </p:cNvCxnSpPr>
          <p:nvPr/>
        </p:nvCxnSpPr>
        <p:spPr>
          <a:xfrm flipV="1">
            <a:off x="5638800" y="3315507"/>
            <a:ext cx="685800" cy="279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0B52717-15BB-5D46-8F41-02B68FCF0A4B}"/>
              </a:ext>
            </a:extLst>
          </p:cNvPr>
          <p:cNvCxnSpPr>
            <a:cxnSpLocks/>
          </p:cNvCxnSpPr>
          <p:nvPr/>
        </p:nvCxnSpPr>
        <p:spPr>
          <a:xfrm>
            <a:off x="5638800" y="3006174"/>
            <a:ext cx="685800" cy="309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8240AB7-0B19-5441-9A0C-F4D74222D691}"/>
              </a:ext>
            </a:extLst>
          </p:cNvPr>
          <p:cNvCxnSpPr>
            <a:cxnSpLocks/>
          </p:cNvCxnSpPr>
          <p:nvPr/>
        </p:nvCxnSpPr>
        <p:spPr>
          <a:xfrm flipV="1">
            <a:off x="6694488" y="2876550"/>
            <a:ext cx="468313" cy="364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FE69F71-3EFF-0040-BA36-9FF8A2986F1C}"/>
              </a:ext>
            </a:extLst>
          </p:cNvPr>
          <p:cNvCxnSpPr>
            <a:cxnSpLocks/>
          </p:cNvCxnSpPr>
          <p:nvPr/>
        </p:nvCxnSpPr>
        <p:spPr>
          <a:xfrm flipV="1">
            <a:off x="6694488" y="3315507"/>
            <a:ext cx="46831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FAA6557-4A30-0D4D-87DF-87772CC20A86}"/>
              </a:ext>
            </a:extLst>
          </p:cNvPr>
          <p:cNvCxnSpPr>
            <a:cxnSpLocks/>
          </p:cNvCxnSpPr>
          <p:nvPr/>
        </p:nvCxnSpPr>
        <p:spPr>
          <a:xfrm>
            <a:off x="6674895" y="3432998"/>
            <a:ext cx="487906" cy="35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1591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Pub/Sub – Simple Notification 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24</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pic>
        <p:nvPicPr>
          <p:cNvPr id="9" name="Picture 8">
            <a:extLst>
              <a:ext uri="{FF2B5EF4-FFF2-40B4-BE49-F238E27FC236}">
                <a16:creationId xmlns:a16="http://schemas.microsoft.com/office/drawing/2014/main" id="{E9A80440-EF38-794B-AB86-6C09C477B004}"/>
              </a:ext>
            </a:extLst>
          </p:cNvPr>
          <p:cNvPicPr>
            <a:picLocks noChangeAspect="1"/>
          </p:cNvPicPr>
          <p:nvPr/>
        </p:nvPicPr>
        <p:blipFill>
          <a:blip r:embed="rId4"/>
          <a:stretch>
            <a:fillRect/>
          </a:stretch>
        </p:blipFill>
        <p:spPr>
          <a:xfrm>
            <a:off x="568234" y="556058"/>
            <a:ext cx="8007532" cy="4003766"/>
          </a:xfrm>
          <a:prstGeom prst="rect">
            <a:avLst/>
          </a:prstGeom>
        </p:spPr>
      </p:pic>
    </p:spTree>
    <p:extLst>
      <p:ext uri="{BB962C8B-B14F-4D97-AF65-F5344CB8AC3E}">
        <p14:creationId xmlns:p14="http://schemas.microsoft.com/office/powerpoint/2010/main" val="3758467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1B2E25-7187-9B40-9180-2C36F27CAC05}"/>
              </a:ext>
            </a:extLst>
          </p:cNvPr>
          <p:cNvSpPr>
            <a:spLocks noGrp="1"/>
          </p:cNvSpPr>
          <p:nvPr>
            <p:ph idx="1"/>
          </p:nvPr>
        </p:nvSpPr>
        <p:spPr>
          <a:xfrm>
            <a:off x="152400" y="590550"/>
            <a:ext cx="8915400" cy="4038600"/>
          </a:xfrm>
        </p:spPr>
        <p:txBody>
          <a:bodyPr/>
          <a:lstStyle/>
          <a:p>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The term "webhook" was coined by Jeff Lindsay in 2007 from the computer programming term hook.”</a:t>
            </a:r>
          </a:p>
        </p:txBody>
      </p:sp>
      <p:sp>
        <p:nvSpPr>
          <p:cNvPr id="3" name="Title 2">
            <a:extLst>
              <a:ext uri="{FF2B5EF4-FFF2-40B4-BE49-F238E27FC236}">
                <a16:creationId xmlns:a16="http://schemas.microsoft.com/office/drawing/2014/main" id="{1DEB0EDF-7470-104D-A647-EFB2B27FD7A7}"/>
              </a:ext>
            </a:extLst>
          </p:cNvPr>
          <p:cNvSpPr>
            <a:spLocks noGrp="1"/>
          </p:cNvSpPr>
          <p:nvPr>
            <p:ph type="title"/>
          </p:nvPr>
        </p:nvSpPr>
        <p:spPr/>
        <p:txBody>
          <a:bodyPr/>
          <a:lstStyle/>
          <a:p>
            <a:r>
              <a:rPr lang="en-US" dirty="0"/>
              <a:t>Webhooks</a:t>
            </a:r>
          </a:p>
        </p:txBody>
      </p:sp>
      <p:pic>
        <p:nvPicPr>
          <p:cNvPr id="1026" name="Picture 2">
            <a:extLst>
              <a:ext uri="{FF2B5EF4-FFF2-40B4-BE49-F238E27FC236}">
                <a16:creationId xmlns:a16="http://schemas.microsoft.com/office/drawing/2014/main" id="{7EB43473-BEB6-E041-B2F7-6A8358923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62150"/>
            <a:ext cx="5418666"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58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69849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3613646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7A33B-8F58-B446-8EA5-17CE66E1F864}"/>
              </a:ext>
            </a:extLst>
          </p:cNvPr>
          <p:cNvSpPr>
            <a:spLocks noGrp="1"/>
          </p:cNvSpPr>
          <p:nvPr>
            <p:ph type="title"/>
          </p:nvPr>
        </p:nvSpPr>
        <p:spPr/>
        <p:txBody>
          <a:bodyPr/>
          <a:lstStyle/>
          <a:p>
            <a:r>
              <a:rPr lang="en-US" dirty="0"/>
              <a:t>Serverless and Function-as-a-Service</a:t>
            </a:r>
          </a:p>
        </p:txBody>
      </p:sp>
      <p:pic>
        <p:nvPicPr>
          <p:cNvPr id="4" name="Picture 3">
            <a:extLst>
              <a:ext uri="{FF2B5EF4-FFF2-40B4-BE49-F238E27FC236}">
                <a16:creationId xmlns:a16="http://schemas.microsoft.com/office/drawing/2014/main" id="{61D4FF3C-74CC-5947-AE63-E8314D203667}"/>
              </a:ext>
            </a:extLst>
          </p:cNvPr>
          <p:cNvPicPr>
            <a:picLocks noChangeAspect="1"/>
          </p:cNvPicPr>
          <p:nvPr/>
        </p:nvPicPr>
        <p:blipFill>
          <a:blip r:embed="rId2"/>
          <a:stretch>
            <a:fillRect/>
          </a:stretch>
        </p:blipFill>
        <p:spPr>
          <a:xfrm>
            <a:off x="331069" y="611290"/>
            <a:ext cx="8293190" cy="4016273"/>
          </a:xfrm>
          <a:prstGeom prst="rect">
            <a:avLst/>
          </a:prstGeom>
        </p:spPr>
      </p:pic>
      <p:sp>
        <p:nvSpPr>
          <p:cNvPr id="5" name="Rectangle 4">
            <a:extLst>
              <a:ext uri="{FF2B5EF4-FFF2-40B4-BE49-F238E27FC236}">
                <a16:creationId xmlns:a16="http://schemas.microsoft.com/office/drawing/2014/main" id="{B7488D3D-B9D5-FD48-9DAD-3DA64A4954D1}"/>
              </a:ext>
            </a:extLst>
          </p:cNvPr>
          <p:cNvSpPr/>
          <p:nvPr/>
        </p:nvSpPr>
        <p:spPr>
          <a:xfrm>
            <a:off x="331070" y="4276059"/>
            <a:ext cx="6144165" cy="276999"/>
          </a:xfrm>
          <a:prstGeom prst="rect">
            <a:avLst/>
          </a:prstGeom>
        </p:spPr>
        <p:txBody>
          <a:bodyPr wrap="square">
            <a:spAutoFit/>
          </a:bodyPr>
          <a:lstStyle/>
          <a:p>
            <a:r>
              <a:rPr lang="en-US" sz="1200" dirty="0"/>
              <a:t>https://</a:t>
            </a:r>
            <a:r>
              <a:rPr lang="en-US" sz="1200" dirty="0" err="1"/>
              <a:t>medium.com</a:t>
            </a:r>
            <a:r>
              <a:rPr lang="en-US" sz="1200" dirty="0"/>
              <a:t>/@</a:t>
            </a:r>
            <a:r>
              <a:rPr lang="en-US" sz="1200" dirty="0" err="1"/>
              <a:t>tanmayct</a:t>
            </a:r>
            <a:r>
              <a:rPr lang="en-US" sz="1200" dirty="0"/>
              <a:t>/serverless-architecture-function-as-a-service-19e127b8c990</a:t>
            </a:r>
          </a:p>
        </p:txBody>
      </p:sp>
    </p:spTree>
    <p:extLst>
      <p:ext uri="{BB962C8B-B14F-4D97-AF65-F5344CB8AC3E}">
        <p14:creationId xmlns:p14="http://schemas.microsoft.com/office/powerpoint/2010/main" val="2475770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143951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46F29A-F342-0B46-95D6-143D7EBF421E}"/>
              </a:ext>
            </a:extLst>
          </p:cNvPr>
          <p:cNvSpPr>
            <a:spLocks noGrp="1"/>
          </p:cNvSpPr>
          <p:nvPr>
            <p:ph idx="1"/>
          </p:nvPr>
        </p:nvSpPr>
        <p:spPr/>
        <p:txBody>
          <a:bodyPr/>
          <a:lstStyle/>
          <a:p>
            <a:pPr>
              <a:spcBef>
                <a:spcPts val="600"/>
              </a:spcBef>
            </a:pPr>
            <a:r>
              <a:rPr lang="en-US" sz="1800" dirty="0"/>
              <a:t>Level set – a microservice walkthrough</a:t>
            </a:r>
          </a:p>
          <a:p>
            <a:pPr lvl="1">
              <a:spcBef>
                <a:spcPts val="600"/>
              </a:spcBef>
            </a:pPr>
            <a:r>
              <a:rPr lang="en-US" sz="1600" dirty="0"/>
              <a:t>What do you actually get when receiving a REST call?</a:t>
            </a:r>
          </a:p>
          <a:p>
            <a:pPr lvl="1">
              <a:spcBef>
                <a:spcPts val="600"/>
              </a:spcBef>
            </a:pPr>
            <a:r>
              <a:rPr lang="en-US" sz="1600" dirty="0"/>
              <a:t>Implementing REST paths</a:t>
            </a:r>
          </a:p>
          <a:p>
            <a:pPr lvl="1">
              <a:spcBef>
                <a:spcPts val="600"/>
              </a:spcBef>
            </a:pPr>
            <a:r>
              <a:rPr lang="en-US" sz="1600" dirty="0"/>
              <a:t>Dependency injection</a:t>
            </a:r>
          </a:p>
          <a:p>
            <a:pPr lvl="1">
              <a:spcBef>
                <a:spcPts val="600"/>
              </a:spcBef>
            </a:pPr>
            <a:r>
              <a:rPr lang="en-US" sz="1600" dirty="0"/>
              <a:t>CORS</a:t>
            </a:r>
          </a:p>
          <a:p>
            <a:pPr>
              <a:spcBef>
                <a:spcPts val="600"/>
              </a:spcBef>
            </a:pPr>
            <a:r>
              <a:rPr lang="en-US" sz="1800" dirty="0"/>
              <a:t>REST/HATEOAS:</a:t>
            </a:r>
          </a:p>
          <a:p>
            <a:pPr lvl="1">
              <a:spcBef>
                <a:spcPts val="600"/>
              </a:spcBef>
            </a:pPr>
            <a:r>
              <a:rPr lang="en-US" sz="1600" dirty="0"/>
              <a:t>Concepts</a:t>
            </a:r>
          </a:p>
          <a:p>
            <a:pPr lvl="1">
              <a:spcBef>
                <a:spcPts val="600"/>
              </a:spcBef>
            </a:pPr>
            <a:r>
              <a:rPr lang="en-US" sz="1600" dirty="0"/>
              <a:t>Deep dive on “stateless”</a:t>
            </a:r>
          </a:p>
          <a:p>
            <a:pPr>
              <a:spcBef>
                <a:spcPts val="600"/>
              </a:spcBef>
            </a:pPr>
            <a:r>
              <a:rPr lang="en-US" sz="1800" dirty="0"/>
              <a:t>Middleware</a:t>
            </a:r>
          </a:p>
          <a:p>
            <a:pPr>
              <a:spcBef>
                <a:spcPts val="600"/>
              </a:spcBef>
            </a:pPr>
            <a:r>
              <a:rPr lang="en-US" sz="1800" dirty="0"/>
              <a:t>Event Driven Processing</a:t>
            </a:r>
          </a:p>
          <a:p>
            <a:pPr>
              <a:spcBef>
                <a:spcPts val="600"/>
              </a:spcBef>
            </a:pPr>
            <a:r>
              <a:rPr lang="en-US" sz="1800" dirty="0"/>
              <a:t>Lambda functions</a:t>
            </a:r>
          </a:p>
          <a:p>
            <a:pPr>
              <a:spcBef>
                <a:spcPts val="600"/>
              </a:spcBef>
            </a:pPr>
            <a:r>
              <a:rPr lang="en-US" sz="1800" dirty="0"/>
              <a:t>Webhooks</a:t>
            </a:r>
          </a:p>
        </p:txBody>
      </p:sp>
      <p:sp>
        <p:nvSpPr>
          <p:cNvPr id="3" name="Title 2">
            <a:extLst>
              <a:ext uri="{FF2B5EF4-FFF2-40B4-BE49-F238E27FC236}">
                <a16:creationId xmlns:a16="http://schemas.microsoft.com/office/drawing/2014/main" id="{AB9A0F2E-B8CB-5F43-B126-06870ED362EB}"/>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65657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1491933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Gateway</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224245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97518D-C544-9643-84F5-DC48A26702A3}"/>
              </a:ext>
            </a:extLst>
          </p:cNvPr>
          <p:cNvSpPr>
            <a:spLocks noGrp="1"/>
          </p:cNvSpPr>
          <p:nvPr>
            <p:ph type="title"/>
          </p:nvPr>
        </p:nvSpPr>
        <p:spPr/>
        <p:txBody>
          <a:bodyPr/>
          <a:lstStyle/>
          <a:p>
            <a:r>
              <a:rPr lang="en-US" dirty="0"/>
              <a:t>API Management</a:t>
            </a:r>
          </a:p>
        </p:txBody>
      </p:sp>
      <p:pic>
        <p:nvPicPr>
          <p:cNvPr id="4" name="Picture 3">
            <a:extLst>
              <a:ext uri="{FF2B5EF4-FFF2-40B4-BE49-F238E27FC236}">
                <a16:creationId xmlns:a16="http://schemas.microsoft.com/office/drawing/2014/main" id="{0D0CEA81-44D9-4C4D-8C97-9A32A04C9C64}"/>
              </a:ext>
            </a:extLst>
          </p:cNvPr>
          <p:cNvPicPr>
            <a:picLocks noChangeAspect="1"/>
          </p:cNvPicPr>
          <p:nvPr/>
        </p:nvPicPr>
        <p:blipFill>
          <a:blip r:embed="rId2"/>
          <a:stretch>
            <a:fillRect/>
          </a:stretch>
        </p:blipFill>
        <p:spPr>
          <a:xfrm>
            <a:off x="174575" y="552761"/>
            <a:ext cx="7924800" cy="4037977"/>
          </a:xfrm>
          <a:prstGeom prst="rect">
            <a:avLst/>
          </a:prstGeom>
        </p:spPr>
      </p:pic>
    </p:spTree>
    <p:extLst>
      <p:ext uri="{BB962C8B-B14F-4D97-AF65-F5344CB8AC3E}">
        <p14:creationId xmlns:p14="http://schemas.microsoft.com/office/powerpoint/2010/main" val="2902043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A2969E-63D9-4A46-8663-46A281E6C259}"/>
              </a:ext>
            </a:extLst>
          </p:cNvPr>
          <p:cNvSpPr>
            <a:spLocks noGrp="1"/>
          </p:cNvSpPr>
          <p:nvPr>
            <p:ph type="title"/>
          </p:nvPr>
        </p:nvSpPr>
        <p:spPr/>
        <p:txBody>
          <a:bodyPr/>
          <a:lstStyle/>
          <a:p>
            <a:r>
              <a:rPr lang="en-US" dirty="0"/>
              <a:t>API Gateway (</a:t>
            </a:r>
            <a:r>
              <a:rPr lang="en-US" sz="1400" dirty="0"/>
              <a:t>https://</a:t>
            </a:r>
            <a:r>
              <a:rPr lang="en-US" sz="1400" dirty="0" err="1"/>
              <a:t>docs.microsoft.com</a:t>
            </a:r>
            <a:r>
              <a:rPr lang="en-US" sz="1400" dirty="0"/>
              <a:t>/</a:t>
            </a:r>
            <a:r>
              <a:rPr lang="en-US" sz="1400" dirty="0" err="1"/>
              <a:t>en</a:t>
            </a:r>
            <a:r>
              <a:rPr lang="en-US" sz="1400" dirty="0"/>
              <a:t>-us/azure/architecture/microservices/design/gateway)</a:t>
            </a:r>
            <a:endParaRPr lang="en-US" dirty="0"/>
          </a:p>
        </p:txBody>
      </p:sp>
      <p:pic>
        <p:nvPicPr>
          <p:cNvPr id="2050" name="Picture 2" descr="Diagram of an API gateway">
            <a:extLst>
              <a:ext uri="{FF2B5EF4-FFF2-40B4-BE49-F238E27FC236}">
                <a16:creationId xmlns:a16="http://schemas.microsoft.com/office/drawing/2014/main" id="{3A0D613F-FC22-6B46-B4E2-E60ECE0F2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742950"/>
            <a:ext cx="6044906" cy="31148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A75501-3217-9F4E-80A0-AA268FCF16ED}"/>
              </a:ext>
            </a:extLst>
          </p:cNvPr>
          <p:cNvSpPr txBox="1"/>
          <p:nvPr/>
        </p:nvSpPr>
        <p:spPr>
          <a:xfrm>
            <a:off x="76200" y="1504950"/>
            <a:ext cx="4614110" cy="2677656"/>
          </a:xfrm>
          <a:prstGeom prst="rect">
            <a:avLst/>
          </a:prstGeom>
          <a:noFill/>
        </p:spPr>
        <p:txBody>
          <a:bodyPr wrap="square">
            <a:spAutoFit/>
          </a:bodyPr>
          <a:lstStyle/>
          <a:p>
            <a:pPr algn="l"/>
            <a:r>
              <a:rPr lang="en-US" sz="2400" b="0" i="0" dirty="0">
                <a:effectLst/>
                <a:latin typeface="Segoe UI" panose="020F0502020204030204" pitchFamily="34" charset="0"/>
              </a:rPr>
              <a:t>Some functions:</a:t>
            </a:r>
          </a:p>
          <a:p>
            <a:pPr marL="285750" indent="-285750" algn="l">
              <a:buFont typeface="Arial" panose="020B0604020202020204" pitchFamily="34" charset="0"/>
              <a:buChar char="•"/>
            </a:pPr>
            <a:r>
              <a:rPr lang="en-US" sz="1600" b="0" i="0" dirty="0">
                <a:effectLst/>
                <a:latin typeface="Segoe UI" panose="020F0502020204030204" pitchFamily="34" charset="0"/>
              </a:rPr>
              <a:t>SSL termination</a:t>
            </a:r>
          </a:p>
          <a:p>
            <a:pPr marL="285750" indent="-285750" algn="l">
              <a:buFont typeface="Arial" panose="020B0604020202020204" pitchFamily="34" charset="0"/>
              <a:buChar char="•"/>
            </a:pPr>
            <a:r>
              <a:rPr lang="en-US" sz="1600" b="0" i="0" dirty="0">
                <a:effectLst/>
                <a:latin typeface="Segoe UI" panose="020F0502020204030204" pitchFamily="34" charset="0"/>
              </a:rPr>
              <a:t>Authentication</a:t>
            </a:r>
          </a:p>
          <a:p>
            <a:pPr marL="285750" indent="-285750" algn="l">
              <a:buFont typeface="Arial" panose="020B0604020202020204" pitchFamily="34" charset="0"/>
              <a:buChar char="•"/>
            </a:pPr>
            <a:r>
              <a:rPr lang="en-US" sz="1600" b="0" i="0" dirty="0">
                <a:effectLst/>
                <a:latin typeface="Segoe UI" panose="020F0502020204030204" pitchFamily="34" charset="0"/>
              </a:rPr>
              <a:t>IP allow/block list</a:t>
            </a:r>
          </a:p>
          <a:p>
            <a:pPr marL="285750" indent="-285750" algn="l">
              <a:buFont typeface="Arial" panose="020B0604020202020204" pitchFamily="34" charset="0"/>
              <a:buChar char="•"/>
            </a:pPr>
            <a:r>
              <a:rPr lang="en-US" sz="1600" b="0" i="0" dirty="0">
                <a:effectLst/>
                <a:latin typeface="Segoe UI" panose="020F0502020204030204" pitchFamily="34" charset="0"/>
              </a:rPr>
              <a:t>Client rate limiting (throttling)</a:t>
            </a:r>
          </a:p>
          <a:p>
            <a:pPr marL="285750" indent="-285750" algn="l">
              <a:buFont typeface="Arial" panose="020B0604020202020204" pitchFamily="34" charset="0"/>
              <a:buChar char="•"/>
            </a:pPr>
            <a:r>
              <a:rPr lang="en-US" sz="1600" b="0" i="0" dirty="0">
                <a:effectLst/>
                <a:latin typeface="Segoe UI" panose="020F0502020204030204" pitchFamily="34" charset="0"/>
              </a:rPr>
              <a:t>Logging and monitoring</a:t>
            </a:r>
          </a:p>
          <a:p>
            <a:pPr marL="285750" indent="-285750" algn="l">
              <a:buFont typeface="Arial" panose="020B0604020202020204" pitchFamily="34" charset="0"/>
              <a:buChar char="•"/>
            </a:pPr>
            <a:r>
              <a:rPr lang="en-US" sz="1600" b="0" i="0" dirty="0">
                <a:effectLst/>
                <a:latin typeface="Segoe UI" panose="020F0502020204030204" pitchFamily="34" charset="0"/>
              </a:rPr>
              <a:t>Response caching</a:t>
            </a:r>
          </a:p>
          <a:p>
            <a:pPr marL="285750" indent="-285750" algn="l">
              <a:buFont typeface="Arial" panose="020B0604020202020204" pitchFamily="34" charset="0"/>
              <a:buChar char="•"/>
            </a:pPr>
            <a:r>
              <a:rPr lang="en-US" sz="1600" b="0" i="0" dirty="0">
                <a:effectLst/>
                <a:latin typeface="Segoe UI" panose="020F0502020204030204" pitchFamily="34" charset="0"/>
              </a:rPr>
              <a:t>Web application firewall</a:t>
            </a:r>
          </a:p>
          <a:p>
            <a:pPr marL="285750" indent="-285750" algn="l">
              <a:buFont typeface="Arial" panose="020B0604020202020204" pitchFamily="34" charset="0"/>
              <a:buChar char="•"/>
            </a:pPr>
            <a:r>
              <a:rPr lang="en-US" sz="1600" b="0" i="0" dirty="0">
                <a:effectLst/>
                <a:latin typeface="Segoe UI" panose="020F0502020204030204" pitchFamily="34" charset="0"/>
              </a:rPr>
              <a:t>GZIP compression</a:t>
            </a:r>
          </a:p>
          <a:p>
            <a:pPr marL="285750" indent="-285750" algn="l">
              <a:buFont typeface="Arial" panose="020B0604020202020204" pitchFamily="34" charset="0"/>
              <a:buChar char="•"/>
            </a:pPr>
            <a:r>
              <a:rPr lang="en-US" sz="1600" b="0" i="0" dirty="0">
                <a:effectLst/>
                <a:latin typeface="Segoe UI" panose="020F0502020204030204" pitchFamily="34" charset="0"/>
              </a:rPr>
              <a:t>Servicing static content</a:t>
            </a:r>
          </a:p>
        </p:txBody>
      </p:sp>
    </p:spTree>
    <p:extLst>
      <p:ext uri="{BB962C8B-B14F-4D97-AF65-F5344CB8AC3E}">
        <p14:creationId xmlns:p14="http://schemas.microsoft.com/office/powerpoint/2010/main" val="2019576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0EC914-AAB2-DA44-A197-4245E8F51B67}"/>
              </a:ext>
            </a:extLst>
          </p:cNvPr>
          <p:cNvSpPr>
            <a:spLocks noGrp="1"/>
          </p:cNvSpPr>
          <p:nvPr>
            <p:ph type="title"/>
          </p:nvPr>
        </p:nvSpPr>
        <p:spPr/>
        <p:txBody>
          <a:bodyPr/>
          <a:lstStyle/>
          <a:p>
            <a:r>
              <a:rPr lang="en-US" dirty="0"/>
              <a:t>AWS API Gateway</a:t>
            </a:r>
          </a:p>
        </p:txBody>
      </p:sp>
      <p:pic>
        <p:nvPicPr>
          <p:cNvPr id="3074" name="Picture 2" descr="API Gateway how it works">
            <a:extLst>
              <a:ext uri="{FF2B5EF4-FFF2-40B4-BE49-F238E27FC236}">
                <a16:creationId xmlns:a16="http://schemas.microsoft.com/office/drawing/2014/main" id="{0D461E07-D02F-F24E-8EE3-4B589AB81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7213"/>
            <a:ext cx="91440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335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818629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8E1BA7-F2E6-C246-90F1-E2425E3C9062}"/>
              </a:ext>
            </a:extLst>
          </p:cNvPr>
          <p:cNvSpPr>
            <a:spLocks noGrp="1"/>
          </p:cNvSpPr>
          <p:nvPr>
            <p:ph idx="1"/>
          </p:nvPr>
        </p:nvSpPr>
        <p:spPr/>
        <p:txBody>
          <a:bodyPr/>
          <a:lstStyle/>
          <a:p>
            <a:r>
              <a:rPr lang="en-US" dirty="0"/>
              <a:t>API Gateway:</a:t>
            </a:r>
          </a:p>
          <a:p>
            <a:pPr lvl="1"/>
            <a:r>
              <a:rPr lang="en-US" dirty="0"/>
              <a:t>We will encapsulate the 3 microservices behind the API Gateway.</a:t>
            </a:r>
          </a:p>
          <a:p>
            <a:pPr lvl="1"/>
            <a:r>
              <a:rPr lang="en-US" dirty="0"/>
              <a:t>Single, logical endpoint and locations for security, etc.</a:t>
            </a:r>
          </a:p>
          <a:p>
            <a:r>
              <a:rPr lang="en-US" dirty="0"/>
              <a:t>Events/SNS:</a:t>
            </a:r>
          </a:p>
          <a:p>
            <a:pPr lvl="1"/>
            <a:r>
              <a:rPr lang="en-US" dirty="0"/>
              <a:t>Setup SNS topics.</a:t>
            </a:r>
          </a:p>
          <a:p>
            <a:pPr lvl="1"/>
            <a:r>
              <a:rPr lang="en-US" dirty="0"/>
              <a:t>State changes in resources, e.g. user, triggers event publication.</a:t>
            </a:r>
          </a:p>
          <a:p>
            <a:pPr lvl="1"/>
            <a:r>
              <a:rPr lang="en-US" dirty="0"/>
              <a:t>Lambda functions handle the events and integrate with things like webhooks.</a:t>
            </a:r>
          </a:p>
          <a:p>
            <a:r>
              <a:rPr lang="en-US" dirty="0"/>
              <a:t>Middleware:</a:t>
            </a:r>
          </a:p>
          <a:p>
            <a:pPr lvl="1"/>
            <a:r>
              <a:rPr lang="en-US" dirty="0"/>
              <a:t>Add middleware to microservices to automate generating events.</a:t>
            </a:r>
          </a:p>
          <a:p>
            <a:pPr lvl="1"/>
            <a:r>
              <a:rPr lang="en-US" dirty="0"/>
              <a:t>Use middleware to enforce security and login, which we will later replace/complement with API GW.</a:t>
            </a:r>
          </a:p>
          <a:p>
            <a:r>
              <a:rPr lang="en-US" dirty="0"/>
              <a:t>Implement </a:t>
            </a:r>
          </a:p>
        </p:txBody>
      </p:sp>
      <p:sp>
        <p:nvSpPr>
          <p:cNvPr id="3" name="Title 2">
            <a:extLst>
              <a:ext uri="{FF2B5EF4-FFF2-40B4-BE49-F238E27FC236}">
                <a16:creationId xmlns:a16="http://schemas.microsoft.com/office/drawing/2014/main" id="{ECFEF36D-3B4A-DD4A-8649-42CD648A58DE}"/>
              </a:ext>
            </a:extLst>
          </p:cNvPr>
          <p:cNvSpPr>
            <a:spLocks noGrp="1"/>
          </p:cNvSpPr>
          <p:nvPr>
            <p:ph type="title"/>
          </p:nvPr>
        </p:nvSpPr>
        <p:spPr/>
        <p:txBody>
          <a:bodyPr/>
          <a:lstStyle/>
          <a:p>
            <a:r>
              <a:rPr lang="en-US" dirty="0"/>
              <a:t>Putting Some Pieces Together</a:t>
            </a:r>
          </a:p>
        </p:txBody>
      </p:sp>
    </p:spTree>
    <p:extLst>
      <p:ext uri="{BB962C8B-B14F-4D97-AF65-F5344CB8AC3E}">
        <p14:creationId xmlns:p14="http://schemas.microsoft.com/office/powerpoint/2010/main" val="2405324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Code to Show Today</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6A1D1A-89AF-6845-8B2A-A6A95D32693F}"/>
              </a:ext>
            </a:extLst>
          </p:cNvPr>
          <p:cNvSpPr>
            <a:spLocks noGrp="1"/>
          </p:cNvSpPr>
          <p:nvPr>
            <p:ph idx="1"/>
          </p:nvPr>
        </p:nvSpPr>
        <p:spPr/>
        <p:txBody>
          <a:bodyPr/>
          <a:lstStyle/>
          <a:p>
            <a:r>
              <a:rPr lang="en-US" dirty="0"/>
              <a:t>/demo path and </a:t>
            </a:r>
            <a:r>
              <a:rPr lang="en-US" dirty="0" err="1"/>
              <a:t>rest_utils</a:t>
            </a:r>
            <a:r>
              <a:rPr lang="en-US" dirty="0"/>
              <a:t> (</a:t>
            </a:r>
            <a:r>
              <a:rPr lang="en-US" dirty="0" err="1"/>
              <a:t>UserProfileNew</a:t>
            </a:r>
            <a:r>
              <a:rPr lang="en-US" dirty="0"/>
              <a:t>)</a:t>
            </a:r>
          </a:p>
          <a:p>
            <a:r>
              <a:rPr lang="en-US" dirty="0" err="1"/>
              <a:t>oauth</a:t>
            </a:r>
            <a:r>
              <a:rPr lang="en-US" dirty="0"/>
              <a:t>-python project, including setup on GCP.</a:t>
            </a:r>
          </a:p>
          <a:p>
            <a:r>
              <a:rPr lang="en-US" dirty="0" err="1"/>
              <a:t>UserProfileNew</a:t>
            </a:r>
            <a:endParaRPr lang="en-US" dirty="0"/>
          </a:p>
          <a:p>
            <a:pPr lvl="1"/>
            <a:r>
              <a:rPr lang="en-US" dirty="0"/>
              <a:t>Pagination</a:t>
            </a:r>
          </a:p>
          <a:p>
            <a:pPr lvl="1"/>
            <a:r>
              <a:rPr lang="en-US" dirty="0"/>
              <a:t>Fields</a:t>
            </a:r>
          </a:p>
          <a:p>
            <a:pPr lvl="1"/>
            <a:r>
              <a:rPr lang="en-US" dirty="0"/>
              <a:t>Links</a:t>
            </a:r>
          </a:p>
          <a:p>
            <a:pPr lvl="1"/>
            <a:r>
              <a:rPr lang="en-US" dirty="0"/>
              <a:t>Middleware</a:t>
            </a:r>
          </a:p>
          <a:p>
            <a:r>
              <a:rPr lang="en-US" dirty="0"/>
              <a:t>Lambda function.</a:t>
            </a:r>
          </a:p>
          <a:p>
            <a:r>
              <a:rPr lang="en-US"/>
              <a:t>WebHook</a:t>
            </a:r>
            <a:endParaRPr lang="en-US" dirty="0"/>
          </a:p>
        </p:txBody>
      </p:sp>
      <p:sp>
        <p:nvSpPr>
          <p:cNvPr id="3" name="Title 2">
            <a:extLst>
              <a:ext uri="{FF2B5EF4-FFF2-40B4-BE49-F238E27FC236}">
                <a16:creationId xmlns:a16="http://schemas.microsoft.com/office/drawing/2014/main" id="{8AF23F51-76EB-C542-8DE3-1FE864A7CD25}"/>
              </a:ext>
            </a:extLst>
          </p:cNvPr>
          <p:cNvSpPr>
            <a:spLocks noGrp="1"/>
          </p:cNvSpPr>
          <p:nvPr>
            <p:ph type="title"/>
          </p:nvPr>
        </p:nvSpPr>
        <p:spPr/>
        <p:txBody>
          <a:bodyPr/>
          <a:lstStyle/>
          <a:p>
            <a:r>
              <a:rPr lang="en-US" dirty="0"/>
              <a:t>Code to Show</a:t>
            </a:r>
          </a:p>
        </p:txBody>
      </p:sp>
    </p:spTree>
    <p:extLst>
      <p:ext uri="{BB962C8B-B14F-4D97-AF65-F5344CB8AC3E}">
        <p14:creationId xmlns:p14="http://schemas.microsoft.com/office/powerpoint/2010/main" val="2241774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 Walkthrough</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79216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FDAF4-4957-6549-B18B-B02C838E2F59}"/>
              </a:ext>
            </a:extLst>
          </p:cNvPr>
          <p:cNvSpPr>
            <a:spLocks noGrp="1"/>
          </p:cNvSpPr>
          <p:nvPr>
            <p:ph idx="1"/>
          </p:nvPr>
        </p:nvSpPr>
        <p:spPr>
          <a:xfrm>
            <a:off x="152400" y="590550"/>
            <a:ext cx="8763000" cy="4038600"/>
          </a:xfrm>
        </p:spPr>
        <p:txBody>
          <a:bodyPr/>
          <a:lstStyle/>
          <a:p>
            <a:r>
              <a:rPr lang="en-US" sz="1800" dirty="0"/>
              <a:t>When your handler receives a REST operation, there are the following elements. Not all methods have all elements:</a:t>
            </a:r>
          </a:p>
          <a:p>
            <a:pPr lvl="1"/>
            <a:r>
              <a:rPr lang="en-US" sz="1600" dirty="0"/>
              <a:t>Path</a:t>
            </a:r>
          </a:p>
          <a:p>
            <a:pPr lvl="1"/>
            <a:r>
              <a:rPr lang="en-US" sz="1600" dirty="0"/>
              <a:t>Path parameters</a:t>
            </a:r>
          </a:p>
          <a:p>
            <a:pPr lvl="1"/>
            <a:r>
              <a:rPr lang="en-US" sz="1600" dirty="0"/>
              <a:t>Query string parameters</a:t>
            </a:r>
          </a:p>
          <a:p>
            <a:pPr lvl="1"/>
            <a:r>
              <a:rPr lang="en-US" sz="1600" dirty="0"/>
              <a:t>Headers</a:t>
            </a:r>
          </a:p>
          <a:p>
            <a:pPr lvl="1"/>
            <a:r>
              <a:rPr lang="en-US" sz="1600" dirty="0"/>
              <a:t>Body</a:t>
            </a:r>
          </a:p>
          <a:p>
            <a:r>
              <a:rPr lang="en-US" sz="1800" dirty="0"/>
              <a:t>The REST handler’s response has the following elements:</a:t>
            </a:r>
          </a:p>
          <a:p>
            <a:pPr lvl="1"/>
            <a:r>
              <a:rPr lang="en-US" sz="1600" dirty="0"/>
              <a:t>Status code</a:t>
            </a:r>
          </a:p>
          <a:p>
            <a:pPr lvl="1"/>
            <a:r>
              <a:rPr lang="en-US" sz="1600" dirty="0"/>
              <a:t>Body</a:t>
            </a:r>
          </a:p>
          <a:p>
            <a:pPr lvl="1"/>
            <a:r>
              <a:rPr lang="en-US" sz="1600" dirty="0"/>
              <a:t>Headers</a:t>
            </a:r>
          </a:p>
          <a:p>
            <a:r>
              <a:rPr lang="en-US" sz="1800" dirty="0"/>
              <a:t>The route handler maps between the REST representation of the elements and the language/runtime representation.</a:t>
            </a:r>
          </a:p>
        </p:txBody>
      </p:sp>
      <p:sp>
        <p:nvSpPr>
          <p:cNvPr id="3" name="Title 2">
            <a:extLst>
              <a:ext uri="{FF2B5EF4-FFF2-40B4-BE49-F238E27FC236}">
                <a16:creationId xmlns:a16="http://schemas.microsoft.com/office/drawing/2014/main" id="{695C8573-7607-B244-9FA9-F5B3DD2B6E22}"/>
              </a:ext>
            </a:extLst>
          </p:cNvPr>
          <p:cNvSpPr>
            <a:spLocks noGrp="1"/>
          </p:cNvSpPr>
          <p:nvPr>
            <p:ph type="title"/>
          </p:nvPr>
        </p:nvSpPr>
        <p:spPr/>
        <p:txBody>
          <a:bodyPr/>
          <a:lstStyle/>
          <a:p>
            <a:r>
              <a:rPr lang="en-US" dirty="0"/>
              <a:t>REST Method</a:t>
            </a:r>
          </a:p>
        </p:txBody>
      </p:sp>
      <p:sp>
        <p:nvSpPr>
          <p:cNvPr id="4" name="Rounded Rectangle 3">
            <a:extLst>
              <a:ext uri="{FF2B5EF4-FFF2-40B4-BE49-F238E27FC236}">
                <a16:creationId xmlns:a16="http://schemas.microsoft.com/office/drawing/2014/main" id="{19AFBE02-DA2E-B14A-A561-74424EE815DD}"/>
              </a:ext>
            </a:extLst>
          </p:cNvPr>
          <p:cNvSpPr/>
          <p:nvPr/>
        </p:nvSpPr>
        <p:spPr>
          <a:xfrm>
            <a:off x="3352799" y="1047750"/>
            <a:ext cx="5486399" cy="1447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Flask provides access through the</a:t>
            </a:r>
          </a:p>
          <a:p>
            <a:pPr marL="742950" lvl="1" indent="-285750">
              <a:buFont typeface="Arial" panose="020B0604020202020204" pitchFamily="34" charset="0"/>
              <a:buChar char="•"/>
            </a:pPr>
            <a:r>
              <a:rPr lang="en-US" dirty="0"/>
              <a:t>Request object.</a:t>
            </a:r>
          </a:p>
          <a:p>
            <a:pPr marL="742950" lvl="1" indent="-285750">
              <a:buFont typeface="Arial" panose="020B0604020202020204" pitchFamily="34" charset="0"/>
              <a:buChar char="•"/>
            </a:pPr>
            <a:r>
              <a:rPr lang="en-US" dirty="0"/>
              <a:t>Response object.</a:t>
            </a:r>
          </a:p>
          <a:p>
            <a:pPr marL="285750" indent="-285750">
              <a:buFont typeface="Arial" panose="020B0604020202020204" pitchFamily="34" charset="0"/>
              <a:buChar char="•"/>
            </a:pPr>
            <a:r>
              <a:rPr lang="en-US" dirty="0"/>
              <a:t>Walkthrough</a:t>
            </a:r>
          </a:p>
        </p:txBody>
      </p:sp>
    </p:spTree>
    <p:extLst>
      <p:ext uri="{BB962C8B-B14F-4D97-AF65-F5344CB8AC3E}">
        <p14:creationId xmlns:p14="http://schemas.microsoft.com/office/powerpoint/2010/main" val="278655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CC6D31-2AF6-0447-A188-0A821C395E6F}"/>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There are many patterns. I typically follow something like:</a:t>
            </a:r>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r>
              <a:rPr lang="en-US" sz="1600" dirty="0"/>
              <a:t>We will not be too rigorous about status codes, but some common examples are:</a:t>
            </a:r>
          </a:p>
          <a:p>
            <a:pPr lvl="1">
              <a:spcBef>
                <a:spcPts val="0"/>
              </a:spcBef>
              <a:spcAft>
                <a:spcPts val="200"/>
              </a:spcAft>
            </a:pPr>
            <a:r>
              <a:rPr lang="en-US" sz="1400" dirty="0"/>
              <a:t>200: OK (success)</a:t>
            </a:r>
          </a:p>
          <a:p>
            <a:pPr lvl="1">
              <a:spcBef>
                <a:spcPts val="0"/>
              </a:spcBef>
              <a:spcAft>
                <a:spcPts val="200"/>
              </a:spcAft>
            </a:pPr>
            <a:r>
              <a:rPr lang="en-US" sz="1400" dirty="0"/>
              <a:t>201: CREATED (for POST)</a:t>
            </a:r>
          </a:p>
          <a:p>
            <a:pPr lvl="1">
              <a:spcBef>
                <a:spcPts val="0"/>
              </a:spcBef>
              <a:spcAft>
                <a:spcPts val="200"/>
              </a:spcAft>
            </a:pPr>
            <a:r>
              <a:rPr lang="en-US" sz="1400" dirty="0"/>
              <a:t>404: NOT FOUND</a:t>
            </a:r>
          </a:p>
          <a:p>
            <a:pPr lvl="1">
              <a:spcBef>
                <a:spcPts val="0"/>
              </a:spcBef>
              <a:spcAft>
                <a:spcPts val="200"/>
              </a:spcAft>
            </a:pPr>
            <a:r>
              <a:rPr lang="en-US" sz="1400" dirty="0"/>
              <a:t>500: INTERNAL SERVICE ERROR</a:t>
            </a:r>
          </a:p>
          <a:p>
            <a:pPr lvl="1">
              <a:spcBef>
                <a:spcPts val="0"/>
              </a:spcBef>
              <a:spcAft>
                <a:spcPts val="200"/>
              </a:spcAft>
            </a:pPr>
            <a:r>
              <a:rPr lang="en-US" sz="1400" dirty="0"/>
              <a:t>418: I’M A TEAPOT</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053F1EA5-B5EA-E74C-A8F6-BB63C3587AF7}"/>
              </a:ext>
            </a:extLst>
          </p:cNvPr>
          <p:cNvSpPr>
            <a:spLocks noGrp="1"/>
          </p:cNvSpPr>
          <p:nvPr>
            <p:ph type="title"/>
          </p:nvPr>
        </p:nvSpPr>
        <p:spPr/>
        <p:txBody>
          <a:bodyPr/>
          <a:lstStyle/>
          <a:p>
            <a:r>
              <a:rPr lang="en-US" dirty="0"/>
              <a:t>REST Paths</a:t>
            </a:r>
          </a:p>
        </p:txBody>
      </p:sp>
      <p:pic>
        <p:nvPicPr>
          <p:cNvPr id="4" name="Picture 3">
            <a:extLst>
              <a:ext uri="{FF2B5EF4-FFF2-40B4-BE49-F238E27FC236}">
                <a16:creationId xmlns:a16="http://schemas.microsoft.com/office/drawing/2014/main" id="{B4AB77A4-18F9-B041-AD22-FBB806590F62}"/>
              </a:ext>
            </a:extLst>
          </p:cNvPr>
          <p:cNvPicPr>
            <a:picLocks noChangeAspect="1"/>
          </p:cNvPicPr>
          <p:nvPr/>
        </p:nvPicPr>
        <p:blipFill>
          <a:blip r:embed="rId2"/>
          <a:stretch>
            <a:fillRect/>
          </a:stretch>
        </p:blipFill>
        <p:spPr>
          <a:xfrm>
            <a:off x="306003" y="802596"/>
            <a:ext cx="4120955" cy="2102940"/>
          </a:xfrm>
          <a:prstGeom prst="rect">
            <a:avLst/>
          </a:prstGeom>
        </p:spPr>
      </p:pic>
      <p:sp>
        <p:nvSpPr>
          <p:cNvPr id="6" name="TextBox 5">
            <a:extLst>
              <a:ext uri="{FF2B5EF4-FFF2-40B4-BE49-F238E27FC236}">
                <a16:creationId xmlns:a16="http://schemas.microsoft.com/office/drawing/2014/main" id="{6A4B6B0B-17CE-D545-B8FC-8E66762149FE}"/>
              </a:ext>
            </a:extLst>
          </p:cNvPr>
          <p:cNvSpPr txBox="1"/>
          <p:nvPr/>
        </p:nvSpPr>
        <p:spPr>
          <a:xfrm>
            <a:off x="2438400" y="74987"/>
            <a:ext cx="5965671" cy="369332"/>
          </a:xfrm>
          <a:prstGeom prst="rect">
            <a:avLst/>
          </a:prstGeom>
          <a:noFill/>
        </p:spPr>
        <p:txBody>
          <a:bodyPr wrap="square">
            <a:spAutoFit/>
          </a:bodyPr>
          <a:lstStyle/>
          <a:p>
            <a:r>
              <a:rPr lang="en-US" dirty="0">
                <a:solidFill>
                  <a:schemeClr val="bg1"/>
                </a:solidFill>
              </a:rPr>
              <a:t>https://restful-</a:t>
            </a:r>
            <a:r>
              <a:rPr lang="en-US" dirty="0" err="1">
                <a:solidFill>
                  <a:schemeClr val="bg1"/>
                </a:solidFill>
              </a:rPr>
              <a:t>api</a:t>
            </a:r>
            <a:r>
              <a:rPr lang="en-US" dirty="0">
                <a:solidFill>
                  <a:schemeClr val="bg1"/>
                </a:solidFill>
              </a:rPr>
              <a:t>-</a:t>
            </a:r>
            <a:r>
              <a:rPr lang="en-US" dirty="0" err="1">
                <a:solidFill>
                  <a:schemeClr val="bg1"/>
                </a:solidFill>
              </a:rPr>
              <a:t>design.readthedocs.io</a:t>
            </a:r>
            <a:r>
              <a:rPr lang="en-US" dirty="0">
                <a:solidFill>
                  <a:schemeClr val="bg1"/>
                </a:solidFill>
              </a:rPr>
              <a:t>/</a:t>
            </a:r>
            <a:r>
              <a:rPr lang="en-US" dirty="0" err="1">
                <a:solidFill>
                  <a:schemeClr val="bg1"/>
                </a:solidFill>
              </a:rPr>
              <a:t>en</a:t>
            </a:r>
            <a:r>
              <a:rPr lang="en-US" dirty="0">
                <a:solidFill>
                  <a:schemeClr val="bg1"/>
                </a:solidFill>
              </a:rPr>
              <a:t>/latest/</a:t>
            </a:r>
          </a:p>
        </p:txBody>
      </p:sp>
      <p:pic>
        <p:nvPicPr>
          <p:cNvPr id="8" name="Picture 7">
            <a:extLst>
              <a:ext uri="{FF2B5EF4-FFF2-40B4-BE49-F238E27FC236}">
                <a16:creationId xmlns:a16="http://schemas.microsoft.com/office/drawing/2014/main" id="{CB6AA299-D87B-6242-854C-CE78B4ADCDA3}"/>
              </a:ext>
            </a:extLst>
          </p:cNvPr>
          <p:cNvPicPr>
            <a:picLocks noChangeAspect="1"/>
          </p:cNvPicPr>
          <p:nvPr/>
        </p:nvPicPr>
        <p:blipFill>
          <a:blip r:embed="rId3"/>
          <a:stretch>
            <a:fillRect/>
          </a:stretch>
        </p:blipFill>
        <p:spPr>
          <a:xfrm>
            <a:off x="4575679" y="832682"/>
            <a:ext cx="4267200" cy="1807221"/>
          </a:xfrm>
          <a:prstGeom prst="rect">
            <a:avLst/>
          </a:prstGeom>
        </p:spPr>
      </p:pic>
    </p:spTree>
    <p:extLst>
      <p:ext uri="{BB962C8B-B14F-4D97-AF65-F5344CB8AC3E}">
        <p14:creationId xmlns:p14="http://schemas.microsoft.com/office/powerpoint/2010/main" val="970700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Response Codes</a:t>
            </a:r>
          </a:p>
        </p:txBody>
      </p:sp>
      <p:graphicFrame>
        <p:nvGraphicFramePr>
          <p:cNvPr id="4" name="Table 3"/>
          <p:cNvGraphicFramePr>
            <a:graphicFrameLocks noGrp="1"/>
          </p:cNvGraphicFramePr>
          <p:nvPr/>
        </p:nvGraphicFramePr>
        <p:xfrm>
          <a:off x="521155" y="832645"/>
          <a:ext cx="6152697" cy="2456655"/>
        </p:xfrm>
        <a:graphic>
          <a:graphicData uri="http://schemas.openxmlformats.org/drawingml/2006/table">
            <a:tbl>
              <a:tblPr>
                <a:tableStyleId>{5C22544A-7EE6-4342-B048-85BDC9FD1C3A}</a:tableStyleId>
              </a:tblPr>
              <a:tblGrid>
                <a:gridCol w="982940">
                  <a:extLst>
                    <a:ext uri="{9D8B030D-6E8A-4147-A177-3AD203B41FA5}">
                      <a16:colId xmlns:a16="http://schemas.microsoft.com/office/drawing/2014/main" val="20000"/>
                    </a:ext>
                  </a:extLst>
                </a:gridCol>
                <a:gridCol w="1228009">
                  <a:extLst>
                    <a:ext uri="{9D8B030D-6E8A-4147-A177-3AD203B41FA5}">
                      <a16:colId xmlns:a16="http://schemas.microsoft.com/office/drawing/2014/main" val="20001"/>
                    </a:ext>
                  </a:extLst>
                </a:gridCol>
                <a:gridCol w="3941748">
                  <a:extLst>
                    <a:ext uri="{9D8B030D-6E8A-4147-A177-3AD203B41FA5}">
                      <a16:colId xmlns:a16="http://schemas.microsoft.com/office/drawing/2014/main" val="20002"/>
                    </a:ext>
                  </a:extLst>
                </a:gridCol>
              </a:tblGrid>
              <a:tr h="310314">
                <a:tc>
                  <a:txBody>
                    <a:bodyPr/>
                    <a:lstStyle/>
                    <a:p>
                      <a:pPr marL="0" marR="0" algn="ctr">
                        <a:lnSpc>
                          <a:spcPct val="115000"/>
                        </a:lnSpc>
                        <a:spcBef>
                          <a:spcPts val="0"/>
                        </a:spcBef>
                        <a:spcAft>
                          <a:spcPts val="0"/>
                        </a:spcAft>
                      </a:pPr>
                      <a:r>
                        <a:rPr lang="en-US" sz="1200" dirty="0">
                          <a:effectLst/>
                        </a:rPr>
                        <a:t>Operation</a:t>
                      </a:r>
                      <a:endParaRPr lang="en-US" sz="1200" b="1"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200">
                          <a:effectLst/>
                        </a:rPr>
                        <a:t>HTTP Request</a:t>
                      </a:r>
                      <a:endParaRPr lang="en-US" sz="12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200">
                          <a:effectLst/>
                        </a:rPr>
                        <a:t>HTTP Response Codes Supported</a:t>
                      </a:r>
                      <a:endParaRPr lang="en-US" sz="12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0"/>
                  </a:ext>
                </a:extLst>
              </a:tr>
              <a:tr h="672348">
                <a:tc>
                  <a:txBody>
                    <a:bodyPr/>
                    <a:lstStyle/>
                    <a:p>
                      <a:pPr marL="0" marR="0">
                        <a:lnSpc>
                          <a:spcPct val="115000"/>
                        </a:lnSpc>
                        <a:spcBef>
                          <a:spcPts val="0"/>
                        </a:spcBef>
                        <a:spcAft>
                          <a:spcPts val="0"/>
                        </a:spcAft>
                      </a:pPr>
                      <a:r>
                        <a:rPr lang="en-US" sz="1200">
                          <a:effectLst/>
                        </a:rPr>
                        <a:t>READ</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GET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200 - OK with message body</a:t>
                      </a:r>
                    </a:p>
                    <a:p>
                      <a:pPr marL="0" marR="0">
                        <a:lnSpc>
                          <a:spcPct val="115000"/>
                        </a:lnSpc>
                        <a:spcBef>
                          <a:spcPts val="0"/>
                        </a:spcBef>
                        <a:spcAft>
                          <a:spcPts val="0"/>
                        </a:spcAft>
                      </a:pPr>
                      <a:r>
                        <a:rPr lang="en-US" sz="1200">
                          <a:effectLst/>
                        </a:rPr>
                        <a:t>204 - OK no message body </a:t>
                      </a:r>
                    </a:p>
                    <a:p>
                      <a:pPr marL="0" marR="0">
                        <a:lnSpc>
                          <a:spcPct val="115000"/>
                        </a:lnSpc>
                        <a:spcBef>
                          <a:spcPts val="0"/>
                        </a:spcBef>
                        <a:spcAft>
                          <a:spcPts val="0"/>
                        </a:spcAft>
                      </a:pPr>
                      <a:r>
                        <a:rPr lang="en-US" sz="1200">
                          <a:effectLst/>
                        </a:rPr>
                        <a:t>206 - OK with partial message body </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1"/>
                  </a:ext>
                </a:extLst>
              </a:tr>
              <a:tr h="491331">
                <a:tc>
                  <a:txBody>
                    <a:bodyPr/>
                    <a:lstStyle/>
                    <a:p>
                      <a:pPr marL="0" marR="0">
                        <a:lnSpc>
                          <a:spcPct val="115000"/>
                        </a:lnSpc>
                        <a:spcBef>
                          <a:spcPts val="0"/>
                        </a:spcBef>
                        <a:spcAft>
                          <a:spcPts val="0"/>
                        </a:spcAft>
                      </a:pPr>
                      <a:r>
                        <a:rPr lang="en-US" sz="1200">
                          <a:effectLst/>
                        </a:rPr>
                        <a:t>CREATE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POST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effectLst/>
                        </a:rPr>
                        <a:t>201 - Resource created (Operation Complete)</a:t>
                      </a:r>
                    </a:p>
                    <a:p>
                      <a:pPr marL="0" marR="0">
                        <a:lnSpc>
                          <a:spcPct val="115000"/>
                        </a:lnSpc>
                        <a:spcBef>
                          <a:spcPts val="0"/>
                        </a:spcBef>
                        <a:spcAft>
                          <a:spcPts val="0"/>
                        </a:spcAft>
                      </a:pPr>
                      <a:r>
                        <a:rPr lang="en-US" sz="1200" dirty="0">
                          <a:solidFill>
                            <a:srgbClr val="FF0000"/>
                          </a:solidFill>
                          <a:effectLst/>
                        </a:rPr>
                        <a:t>202 - Resource accepted (Operation Pending)</a:t>
                      </a:r>
                      <a:endParaRPr lang="en-US" sz="1200" dirty="0">
                        <a:solidFill>
                          <a:srgbClr val="FF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2"/>
                  </a:ext>
                </a:extLst>
              </a:tr>
              <a:tr h="491331">
                <a:tc>
                  <a:txBody>
                    <a:bodyPr/>
                    <a:lstStyle/>
                    <a:p>
                      <a:pPr marL="0" marR="0">
                        <a:lnSpc>
                          <a:spcPct val="115000"/>
                        </a:lnSpc>
                        <a:spcBef>
                          <a:spcPts val="0"/>
                        </a:spcBef>
                        <a:spcAft>
                          <a:spcPts val="0"/>
                        </a:spcAft>
                      </a:pPr>
                      <a:r>
                        <a:rPr lang="en-US" sz="1200">
                          <a:effectLst/>
                        </a:rPr>
                        <a:t>UPDATE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PUT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solidFill>
                            <a:srgbClr val="FF0000"/>
                          </a:solidFill>
                          <a:effectLst/>
                        </a:rPr>
                        <a:t>202 - Accepted (Operation Pending)</a:t>
                      </a:r>
                    </a:p>
                    <a:p>
                      <a:pPr marL="0" marR="0">
                        <a:lnSpc>
                          <a:spcPct val="115000"/>
                        </a:lnSpc>
                        <a:spcBef>
                          <a:spcPts val="0"/>
                        </a:spcBef>
                        <a:spcAft>
                          <a:spcPts val="0"/>
                        </a:spcAft>
                      </a:pPr>
                      <a:r>
                        <a:rPr lang="en-US" sz="1200" dirty="0">
                          <a:effectLst/>
                        </a:rPr>
                        <a:t>204 - Success (Operation Complete)</a:t>
                      </a:r>
                      <a:endParaRPr lang="en-US" sz="12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3"/>
                  </a:ext>
                </a:extLst>
              </a:tr>
              <a:tr h="491331">
                <a:tc>
                  <a:txBody>
                    <a:bodyPr/>
                    <a:lstStyle/>
                    <a:p>
                      <a:pPr marL="0" marR="0">
                        <a:lnSpc>
                          <a:spcPct val="115000"/>
                        </a:lnSpc>
                        <a:spcBef>
                          <a:spcPts val="0"/>
                        </a:spcBef>
                        <a:spcAft>
                          <a:spcPts val="0"/>
                        </a:spcAft>
                      </a:pPr>
                      <a:r>
                        <a:rPr lang="en-US" sz="1200">
                          <a:effectLst/>
                        </a:rPr>
                        <a:t>DELETE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DELETE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solidFill>
                            <a:srgbClr val="FF0000"/>
                          </a:solidFill>
                          <a:effectLst/>
                        </a:rPr>
                        <a:t>202 - Accepted (Operation Pending)</a:t>
                      </a:r>
                    </a:p>
                    <a:p>
                      <a:pPr marL="0" marR="0">
                        <a:lnSpc>
                          <a:spcPct val="115000"/>
                        </a:lnSpc>
                        <a:spcBef>
                          <a:spcPts val="0"/>
                        </a:spcBef>
                        <a:spcAft>
                          <a:spcPts val="0"/>
                        </a:spcAft>
                      </a:pPr>
                      <a:r>
                        <a:rPr lang="en-US" sz="1200" dirty="0">
                          <a:effectLst/>
                        </a:rPr>
                        <a:t>204 - Success (Operation Complete)</a:t>
                      </a:r>
                      <a:endParaRPr lang="en-US" sz="12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
        <p:nvSpPr>
          <p:cNvPr id="5" name="Rectangle 4"/>
          <p:cNvSpPr/>
          <p:nvPr/>
        </p:nvSpPr>
        <p:spPr>
          <a:xfrm>
            <a:off x="533400" y="3394721"/>
            <a:ext cx="6781800" cy="892552"/>
          </a:xfrm>
          <a:prstGeom prst="rect">
            <a:avLst/>
          </a:prstGeom>
        </p:spPr>
        <p:txBody>
          <a:bodyPr wrap="square">
            <a:spAutoFit/>
          </a:bodyPr>
          <a:lstStyle/>
          <a:p>
            <a:r>
              <a:rPr lang="en-US" sz="1400" dirty="0">
                <a:solidFill>
                  <a:srgbClr val="000000"/>
                </a:solidFill>
                <a:latin typeface="Helvetica" panose="020B0604020202020204" pitchFamily="34" charset="0"/>
                <a:ea typeface="ヒラギノ角ゴ Pro W3"/>
                <a:cs typeface="Times New Roman" panose="02020603050405020304" pitchFamily="18" charset="0"/>
              </a:rPr>
              <a:t>Examples of Link Headers in HTTP response:</a:t>
            </a:r>
          </a:p>
          <a:p>
            <a:r>
              <a:rPr lang="en-US" sz="1400" dirty="0">
                <a:solidFill>
                  <a:srgbClr val="000000"/>
                </a:solidFill>
                <a:latin typeface="Helvetica" panose="020B0604020202020204" pitchFamily="34" charset="0"/>
                <a:ea typeface="ヒラギノ角ゴ Pro W3"/>
                <a:cs typeface="Times New Roman" panose="02020603050405020304" pitchFamily="18" charset="0"/>
              </a:rPr>
              <a:t> </a:t>
            </a:r>
          </a:p>
          <a:p>
            <a:pPr marL="342892"/>
            <a:r>
              <a:rPr lang="en-US" sz="1200" dirty="0">
                <a:latin typeface="Courier New" panose="02070309020205020404" pitchFamily="49" charset="0"/>
                <a:ea typeface="SimSun" panose="02010600030101010101" pitchFamily="2" charset="-122"/>
              </a:rPr>
              <a:t>Link: &lt;http://api/jobs/j1&gt;;rel=monitor;title="update profile"</a:t>
            </a:r>
            <a:endParaRPr lang="en-US" sz="1400" dirty="0">
              <a:latin typeface="Times New Roman" panose="02020603050405020304" pitchFamily="18" charset="0"/>
              <a:ea typeface="SimSun" panose="02010600030101010101" pitchFamily="2" charset="-122"/>
            </a:endParaRPr>
          </a:p>
          <a:p>
            <a:pPr marL="342892"/>
            <a:r>
              <a:rPr lang="en-US" sz="1200" dirty="0">
                <a:latin typeface="Courier New" panose="02070309020205020404" pitchFamily="49" charset="0"/>
                <a:ea typeface="SimSun" panose="02010600030101010101" pitchFamily="2" charset="-122"/>
              </a:rPr>
              <a:t>Link: &lt;http://api/reports/r1&gt;;rel=summary;title=”access report”</a:t>
            </a:r>
            <a:r>
              <a:rPr lang="en-US" sz="900"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SimSun" panose="02010600030101010101" pitchFamily="2" charset="-122"/>
            </a:endParaRPr>
          </a:p>
        </p:txBody>
      </p:sp>
      <p:sp>
        <p:nvSpPr>
          <p:cNvPr id="6" name="Right Brace 5"/>
          <p:cNvSpPr/>
          <p:nvPr/>
        </p:nvSpPr>
        <p:spPr>
          <a:xfrm>
            <a:off x="6737351" y="1847851"/>
            <a:ext cx="1193800" cy="1397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737350" y="2533650"/>
            <a:ext cx="1931342" cy="1384300"/>
          </a:xfrm>
          <a:custGeom>
            <a:avLst/>
            <a:gdLst>
              <a:gd name="connsiteX0" fmla="*/ 1219200 w 1931342"/>
              <a:gd name="connsiteY0" fmla="*/ 0 h 1384300"/>
              <a:gd name="connsiteX1" fmla="*/ 1879600 w 1931342"/>
              <a:gd name="connsiteY1" fmla="*/ 577850 h 1384300"/>
              <a:gd name="connsiteX2" fmla="*/ 0 w 1931342"/>
              <a:gd name="connsiteY2" fmla="*/ 1384300 h 1384300"/>
            </a:gdLst>
            <a:ahLst/>
            <a:cxnLst>
              <a:cxn ang="0">
                <a:pos x="connsiteX0" y="connsiteY0"/>
              </a:cxn>
              <a:cxn ang="0">
                <a:pos x="connsiteX1" y="connsiteY1"/>
              </a:cxn>
              <a:cxn ang="0">
                <a:pos x="connsiteX2" y="connsiteY2"/>
              </a:cxn>
            </a:cxnLst>
            <a:rect l="l" t="t" r="r" b="b"/>
            <a:pathLst>
              <a:path w="1931342" h="1384300">
                <a:moveTo>
                  <a:pt x="1219200" y="0"/>
                </a:moveTo>
                <a:cubicBezTo>
                  <a:pt x="1651000" y="173566"/>
                  <a:pt x="2082800" y="347133"/>
                  <a:pt x="1879600" y="577850"/>
                </a:cubicBezTo>
                <a:cubicBezTo>
                  <a:pt x="1676400" y="808567"/>
                  <a:pt x="838200" y="1096433"/>
                  <a:pt x="0" y="1384300"/>
                </a:cubicBezTo>
              </a:path>
            </a:pathLst>
          </a:custGeom>
          <a:noFill/>
          <a:ln>
            <a:solidFill>
              <a:srgbClr val="FF0000"/>
            </a:solidFill>
            <a:tailEnd type="arrow"/>
          </a:ln>
          <a:effectLst/>
        </p:spPr>
        <p:txBody>
          <a:bodyPr rtlCol="0" anchor="ctr"/>
          <a:lstStyle/>
          <a:p>
            <a:pPr algn="ctr"/>
            <a:endParaRPr lang="en-US"/>
          </a:p>
        </p:txBody>
      </p:sp>
      <p:sp>
        <p:nvSpPr>
          <p:cNvPr id="8" name="TextBox 7"/>
          <p:cNvSpPr txBox="1"/>
          <p:nvPr/>
        </p:nvSpPr>
        <p:spPr>
          <a:xfrm>
            <a:off x="6788621" y="518618"/>
            <a:ext cx="914400" cy="914400"/>
          </a:xfrm>
          <a:prstGeom prst="rect">
            <a:avLst/>
          </a:prstGeom>
          <a:noFill/>
        </p:spPr>
        <p:txBody>
          <a:bodyPr wrap="none" rtlCol="0">
            <a:noAutofit/>
          </a:bodyPr>
          <a:lstStyle/>
          <a:p>
            <a:pPr>
              <a:lnSpc>
                <a:spcPct val="90000"/>
              </a:lnSpc>
              <a:spcBef>
                <a:spcPts val="600"/>
              </a:spcBef>
              <a:buClr>
                <a:schemeClr val="bg1"/>
              </a:buClr>
            </a:pPr>
            <a:r>
              <a:rPr lang="en-US" sz="1400" dirty="0">
                <a:solidFill>
                  <a:srgbClr val="FF0000"/>
                </a:solidFill>
              </a:rPr>
              <a:t>202 means</a:t>
            </a:r>
          </a:p>
          <a:p>
            <a:pPr marL="285743" indent="-285743">
              <a:lnSpc>
                <a:spcPct val="90000"/>
              </a:lnSpc>
              <a:spcBef>
                <a:spcPts val="600"/>
              </a:spcBef>
              <a:buClr>
                <a:schemeClr val="bg1"/>
              </a:buClr>
              <a:buFont typeface="Arial" panose="020B0604020202020204" pitchFamily="34" charset="0"/>
              <a:buChar char="•"/>
            </a:pPr>
            <a:r>
              <a:rPr lang="en-US" sz="1400" dirty="0">
                <a:solidFill>
                  <a:srgbClr val="FF0000"/>
                </a:solidFill>
              </a:rPr>
              <a:t>Your request went </a:t>
            </a:r>
            <a:r>
              <a:rPr lang="en-US" sz="1400" dirty="0" err="1">
                <a:solidFill>
                  <a:srgbClr val="FF0000"/>
                </a:solidFill>
              </a:rPr>
              <a:t>asynch</a:t>
            </a:r>
            <a:r>
              <a:rPr lang="en-US" sz="1400" dirty="0">
                <a:solidFill>
                  <a:srgbClr val="FF0000"/>
                </a:solidFill>
              </a:rPr>
              <a:t>.</a:t>
            </a:r>
          </a:p>
          <a:p>
            <a:pPr marL="285743" indent="-285743">
              <a:lnSpc>
                <a:spcPct val="90000"/>
              </a:lnSpc>
              <a:spcBef>
                <a:spcPts val="600"/>
              </a:spcBef>
              <a:buClr>
                <a:schemeClr val="bg1"/>
              </a:buClr>
              <a:buFont typeface="Arial" panose="020B0604020202020204" pitchFamily="34" charset="0"/>
              <a:buChar char="•"/>
            </a:pPr>
            <a:r>
              <a:rPr lang="en-US" sz="1400" dirty="0">
                <a:solidFill>
                  <a:srgbClr val="FF0000"/>
                </a:solidFill>
              </a:rPr>
              <a:t>The HTTP header Link</a:t>
            </a:r>
            <a:br>
              <a:rPr lang="en-US" sz="1400" dirty="0">
                <a:solidFill>
                  <a:srgbClr val="FF0000"/>
                </a:solidFill>
              </a:rPr>
            </a:br>
            <a:r>
              <a:rPr lang="en-US" sz="1400" dirty="0">
                <a:solidFill>
                  <a:srgbClr val="FF0000"/>
                </a:solidFill>
              </a:rPr>
              <a:t>is where to poll for </a:t>
            </a:r>
            <a:r>
              <a:rPr lang="en-US" sz="1400" dirty="0" err="1">
                <a:solidFill>
                  <a:srgbClr val="FF0000"/>
                </a:solidFill>
              </a:rPr>
              <a:t>rsp</a:t>
            </a:r>
            <a:r>
              <a:rPr lang="en-US" sz="1400" dirty="0">
                <a:solidFill>
                  <a:srgbClr val="FF0000"/>
                </a:solidFill>
              </a:rPr>
              <a:t>.</a:t>
            </a:r>
          </a:p>
        </p:txBody>
      </p:sp>
    </p:spTree>
    <p:extLst>
      <p:ext uri="{BB962C8B-B14F-4D97-AF65-F5344CB8AC3E}">
        <p14:creationId xmlns:p14="http://schemas.microsoft.com/office/powerpoint/2010/main" val="3784522562"/>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65124</TotalTime>
  <Words>2121</Words>
  <Application>Microsoft Macintosh PowerPoint</Application>
  <PresentationFormat>On-screen Show (16:9)</PresentationFormat>
  <Paragraphs>268</Paragraphs>
  <Slides>37</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Arial</vt:lpstr>
      <vt:lpstr>Calibri</vt:lpstr>
      <vt:lpstr>Century Schoolbook</vt:lpstr>
      <vt:lpstr>Courier New</vt:lpstr>
      <vt:lpstr>Helvetica</vt:lpstr>
      <vt:lpstr>Helvetica Neue</vt:lpstr>
      <vt:lpstr>Helvetica Neue Light</vt:lpstr>
      <vt:lpstr>Museo For Dell</vt:lpstr>
      <vt:lpstr>Museo Sans For Dell</vt:lpstr>
      <vt:lpstr>Segoe UI</vt:lpstr>
      <vt:lpstr>Times New Roman</vt:lpstr>
      <vt:lpstr>Office Theme</vt:lpstr>
      <vt:lpstr>PowerPoint Presentation</vt:lpstr>
      <vt:lpstr>PowerPoint Presentation</vt:lpstr>
      <vt:lpstr>Agenda</vt:lpstr>
      <vt:lpstr>PowerPoint Presentation</vt:lpstr>
      <vt:lpstr>Code to Show</vt:lpstr>
      <vt:lpstr>PowerPoint Presentation</vt:lpstr>
      <vt:lpstr>REST Method</vt:lpstr>
      <vt:lpstr>REST Paths</vt:lpstr>
      <vt:lpstr>Success Response Codes</vt:lpstr>
      <vt:lpstr>Dependency Injection</vt:lpstr>
      <vt:lpstr>CORS</vt:lpstr>
      <vt:lpstr>PowerPoint Presentation</vt:lpstr>
      <vt:lpstr>REST Principles</vt:lpstr>
      <vt:lpstr>Stateless</vt:lpstr>
      <vt:lpstr>Statelessness</vt:lpstr>
      <vt:lpstr>Pagination and Field Selection</vt:lpstr>
      <vt:lpstr>PowerPoint Presentation</vt:lpstr>
      <vt:lpstr>Middleware</vt:lpstr>
      <vt:lpstr>Middleware – Conceptual Model</vt:lpstr>
      <vt:lpstr>Middleware and Flask</vt:lpstr>
      <vt:lpstr>So, How Will We Use This?</vt:lpstr>
      <vt:lpstr>PowerPoint Presentation</vt:lpstr>
      <vt:lpstr>PowerPoint Presentation</vt:lpstr>
      <vt:lpstr>PowerPoint Presentation</vt:lpstr>
      <vt:lpstr>Webhooks</vt:lpstr>
      <vt:lpstr>PowerPoint Presentation</vt:lpstr>
      <vt:lpstr>Serverless and Function-as-a-Service</vt:lpstr>
      <vt:lpstr>Serverless and Function-as-a-Service</vt:lpstr>
      <vt:lpstr>What is Serverless Good/Not Good For ... ...</vt:lpstr>
      <vt:lpstr>What triggers code execution?</vt:lpstr>
      <vt:lpstr>(Some) Current Platforms for Serverless</vt:lpstr>
      <vt:lpstr>PowerPoint Presentation</vt:lpstr>
      <vt:lpstr>API Management</vt:lpstr>
      <vt:lpstr>API Gateway (https://docs.microsoft.com/en-us/azure/architecture/microservices/design/gateway)</vt:lpstr>
      <vt:lpstr>AWS API Gateway</vt:lpstr>
      <vt:lpstr>PowerPoint Presentation</vt:lpstr>
      <vt:lpstr>Putting Some Pieces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585</cp:revision>
  <cp:lastPrinted>2018-11-15T21:01:50Z</cp:lastPrinted>
  <dcterms:created xsi:type="dcterms:W3CDTF">2010-04-12T23:12:02Z</dcterms:created>
  <dcterms:modified xsi:type="dcterms:W3CDTF">2021-10-07T13:03:53Z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